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65" r:id="rId3"/>
    <p:sldId id="261" r:id="rId4"/>
    <p:sldId id="295" r:id="rId5"/>
    <p:sldId id="296" r:id="rId6"/>
    <p:sldId id="297" r:id="rId7"/>
    <p:sldId id="299" r:id="rId8"/>
    <p:sldId id="298" r:id="rId9"/>
    <p:sldId id="300" r:id="rId10"/>
    <p:sldId id="301" r:id="rId11"/>
    <p:sldId id="303" r:id="rId12"/>
    <p:sldId id="302" r:id="rId13"/>
    <p:sldId id="270" r:id="rId14"/>
    <p:sldId id="273" r:id="rId15"/>
    <p:sldId id="304" r:id="rId16"/>
    <p:sldId id="274" r:id="rId17"/>
    <p:sldId id="277" r:id="rId18"/>
    <p:sldId id="278" r:id="rId19"/>
    <p:sldId id="305" r:id="rId20"/>
    <p:sldId id="280" r:id="rId21"/>
    <p:sldId id="306" r:id="rId22"/>
    <p:sldId id="307" r:id="rId23"/>
    <p:sldId id="308" r:id="rId24"/>
    <p:sldId id="293" r:id="rId25"/>
    <p:sldId id="294" r:id="rId26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Помірний стиль 2 –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37F473C-D5B5-48C3-8F55-D859E8687E0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D457F9F2-DED9-4329-A284-813D3CF2286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85601BAC-D29C-42E5-8804-82E9BC18A2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A6F1C-45A0-464B-88C1-EC0CD1CE46F5}" type="datetimeFigureOut">
              <a:rPr lang="uk-UA" smtClean="0"/>
              <a:t>18.02.2022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95329159-43C9-401E-B19F-9E912699AA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8DF963AC-A1E3-42BB-9237-DE77BAF75B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616B3-3DDA-4D78-8223-318C11156782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760850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B999876-B54B-400A-85F9-603EE9DA66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B3C6B7F6-1603-4AC9-BF26-76A2FC71978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FB69ECB5-F8FE-4485-AC83-732401AA69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A6F1C-45A0-464B-88C1-EC0CD1CE46F5}" type="datetimeFigureOut">
              <a:rPr lang="uk-UA" smtClean="0"/>
              <a:t>18.02.2022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6E3DEF5D-2D36-46FC-A34B-81AEBBC268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7939F2E7-00A2-43DA-A08C-D19D73CD44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616B3-3DDA-4D78-8223-318C11156782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99350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>
            <a:extLst>
              <a:ext uri="{FF2B5EF4-FFF2-40B4-BE49-F238E27FC236}">
                <a16:creationId xmlns:a16="http://schemas.microsoft.com/office/drawing/2014/main" id="{B0191BB4-A3DC-44A2-AF21-8012AC370BE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8BD7A304-A5D9-470C-9012-4F34F23A08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A5324D51-5DBA-4713-BF4C-E39A28978D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A6F1C-45A0-464B-88C1-EC0CD1CE46F5}" type="datetimeFigureOut">
              <a:rPr lang="uk-UA" smtClean="0"/>
              <a:t>18.02.2022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DEE8F177-CBE1-4E06-B30D-1DDFFC0256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FC76EBB1-BF57-45FF-9D4E-DDB4141400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616B3-3DDA-4D78-8223-318C11156782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871472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16CF137-A0D7-4A76-8DED-4D3EEFFED9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FB8F1688-30B9-452E-BFB6-94C73D305C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482105AE-2163-49EF-95EF-F195D8C8CB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A6F1C-45A0-464B-88C1-EC0CD1CE46F5}" type="datetimeFigureOut">
              <a:rPr lang="uk-UA" smtClean="0"/>
              <a:t>18.02.2022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B55626A5-C8C0-45B7-AA60-5249F161FC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43F006D2-17F7-4A61-9F7B-34762A88E4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616B3-3DDA-4D78-8223-318C11156782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7840486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F18F59A-D51F-4E08-B137-25529540AC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DB1ECB8F-F644-4A8E-8917-CBDA9796AF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341DD4D7-DC7C-46E1-92CA-EC1A0FD36A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A6F1C-45A0-464B-88C1-EC0CD1CE46F5}" type="datetimeFigureOut">
              <a:rPr lang="uk-UA" smtClean="0"/>
              <a:t>18.02.2022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B960715B-4D05-4141-8872-1C236AADB5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3CA9296A-D6B0-465D-9649-9F313911C3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616B3-3DDA-4D78-8223-318C11156782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76261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1CB3276-15CF-4C65-8962-25EF154B01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682D5421-144D-4449-A244-827CFBD33B8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E3B688FD-7137-4B09-B0B9-C5BCBCDCD19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601AEF03-0C47-4792-96D4-5562A61088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A6F1C-45A0-464B-88C1-EC0CD1CE46F5}" type="datetimeFigureOut">
              <a:rPr lang="uk-UA" smtClean="0"/>
              <a:t>18.02.2022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52903DA8-0D0E-4551-94F7-47E80575B9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82478627-9421-4A18-82E8-66D334764F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616B3-3DDA-4D78-8223-318C11156782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101628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565BBBF-BB06-4FC4-B581-282B21FD96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00A9ED60-26B4-437D-A823-7B589505C6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C78F71C3-2D7B-4C0D-8991-5AB6DE292A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тексту 4">
            <a:extLst>
              <a:ext uri="{FF2B5EF4-FFF2-40B4-BE49-F238E27FC236}">
                <a16:creationId xmlns:a16="http://schemas.microsoft.com/office/drawing/2014/main" id="{A6A83138-F2F0-4C52-B771-0A286DAA101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Місце для вмісту 5">
            <a:extLst>
              <a:ext uri="{FF2B5EF4-FFF2-40B4-BE49-F238E27FC236}">
                <a16:creationId xmlns:a16="http://schemas.microsoft.com/office/drawing/2014/main" id="{3316584F-1314-445A-A971-DBD947E5F09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7" name="Місце для дати 6">
            <a:extLst>
              <a:ext uri="{FF2B5EF4-FFF2-40B4-BE49-F238E27FC236}">
                <a16:creationId xmlns:a16="http://schemas.microsoft.com/office/drawing/2014/main" id="{A72FB519-D8CA-4479-B4A9-09384F9C24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A6F1C-45A0-464B-88C1-EC0CD1CE46F5}" type="datetimeFigureOut">
              <a:rPr lang="uk-UA" smtClean="0"/>
              <a:t>18.02.2022</a:t>
            </a:fld>
            <a:endParaRPr lang="uk-UA"/>
          </a:p>
        </p:txBody>
      </p:sp>
      <p:sp>
        <p:nvSpPr>
          <p:cNvPr id="8" name="Місце для нижнього колонтитула 7">
            <a:extLst>
              <a:ext uri="{FF2B5EF4-FFF2-40B4-BE49-F238E27FC236}">
                <a16:creationId xmlns:a16="http://schemas.microsoft.com/office/drawing/2014/main" id="{8D4CF0C9-DF2F-4F10-8891-1BFEFCA448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Місце для номера слайда 8">
            <a:extLst>
              <a:ext uri="{FF2B5EF4-FFF2-40B4-BE49-F238E27FC236}">
                <a16:creationId xmlns:a16="http://schemas.microsoft.com/office/drawing/2014/main" id="{BA4EB3B1-8845-46E5-97CF-3CD3AAA1A9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616B3-3DDA-4D78-8223-318C11156782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132855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C57378C-E98C-487B-8725-BF02DE803C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дати 2">
            <a:extLst>
              <a:ext uri="{FF2B5EF4-FFF2-40B4-BE49-F238E27FC236}">
                <a16:creationId xmlns:a16="http://schemas.microsoft.com/office/drawing/2014/main" id="{0AF0395F-21F3-4D08-AB59-169B214DA1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A6F1C-45A0-464B-88C1-EC0CD1CE46F5}" type="datetimeFigureOut">
              <a:rPr lang="uk-UA" smtClean="0"/>
              <a:t>18.02.2022</a:t>
            </a:fld>
            <a:endParaRPr lang="uk-UA"/>
          </a:p>
        </p:txBody>
      </p:sp>
      <p:sp>
        <p:nvSpPr>
          <p:cNvPr id="4" name="Місце для нижнього колонтитула 3">
            <a:extLst>
              <a:ext uri="{FF2B5EF4-FFF2-40B4-BE49-F238E27FC236}">
                <a16:creationId xmlns:a16="http://schemas.microsoft.com/office/drawing/2014/main" id="{D8212D3E-97FD-465C-9177-031F8EDFD1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Місце для номера слайда 4">
            <a:extLst>
              <a:ext uri="{FF2B5EF4-FFF2-40B4-BE49-F238E27FC236}">
                <a16:creationId xmlns:a16="http://schemas.microsoft.com/office/drawing/2014/main" id="{2C99CF53-ABF9-462E-9D89-1F6176D604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616B3-3DDA-4D78-8223-318C11156782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4657994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>
            <a:extLst>
              <a:ext uri="{FF2B5EF4-FFF2-40B4-BE49-F238E27FC236}">
                <a16:creationId xmlns:a16="http://schemas.microsoft.com/office/drawing/2014/main" id="{2FEF3C73-821C-4FFF-A249-247EBF6E83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A6F1C-45A0-464B-88C1-EC0CD1CE46F5}" type="datetimeFigureOut">
              <a:rPr lang="uk-UA" smtClean="0"/>
              <a:t>18.02.2022</a:t>
            </a:fld>
            <a:endParaRPr lang="uk-UA"/>
          </a:p>
        </p:txBody>
      </p:sp>
      <p:sp>
        <p:nvSpPr>
          <p:cNvPr id="3" name="Місце для нижнього колонтитула 2">
            <a:extLst>
              <a:ext uri="{FF2B5EF4-FFF2-40B4-BE49-F238E27FC236}">
                <a16:creationId xmlns:a16="http://schemas.microsoft.com/office/drawing/2014/main" id="{791E60DC-E49A-4F47-BAB4-769E2B530C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41B82B16-FF65-4E1A-85B2-18DD51F8A1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616B3-3DDA-4D78-8223-318C11156782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399722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49D1AB5-8782-4E50-84D3-FC2D0752AF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B91F1B86-48BB-44E2-9F53-8DB2AE96D8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EC9FBAC1-EC79-4DBF-BF96-18B392E86F9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93A6D529-DB8A-4B9F-A771-2F6E47C442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A6F1C-45A0-464B-88C1-EC0CD1CE46F5}" type="datetimeFigureOut">
              <a:rPr lang="uk-UA" smtClean="0"/>
              <a:t>18.02.2022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B5B28CC6-9C18-4330-B5F1-0F4FE9A083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BA96E916-DE09-44FE-9CA1-58F4F3B4DC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616B3-3DDA-4D78-8223-318C11156782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337741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202903D-68C4-457B-A02F-450AD523B1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зображення 2">
            <a:extLst>
              <a:ext uri="{FF2B5EF4-FFF2-40B4-BE49-F238E27FC236}">
                <a16:creationId xmlns:a16="http://schemas.microsoft.com/office/drawing/2014/main" id="{295E02E2-C714-4141-99CE-BCF62AD5DF9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27DA73B2-7605-41FD-B7ED-1452305843B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2F9FD100-744F-421B-B405-3161975C25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A6F1C-45A0-464B-88C1-EC0CD1CE46F5}" type="datetimeFigureOut">
              <a:rPr lang="uk-UA" smtClean="0"/>
              <a:t>18.02.2022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AB44B52E-5230-404A-8B21-09E8464A08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6E98675C-0491-4AA4-BAAD-B57B0E3D9B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616B3-3DDA-4D78-8223-318C11156782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308238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>
            <a:extLst>
              <a:ext uri="{FF2B5EF4-FFF2-40B4-BE49-F238E27FC236}">
                <a16:creationId xmlns:a16="http://schemas.microsoft.com/office/drawing/2014/main" id="{6B5FCFF6-D7A2-418F-B36E-E20976D3EE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58E251F9-92AB-4C4E-91BB-35FBAE923E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DD02E51D-AB06-4645-8296-8EAB374F0D0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6A6F1C-45A0-464B-88C1-EC0CD1CE46F5}" type="datetimeFigureOut">
              <a:rPr lang="uk-UA" smtClean="0"/>
              <a:t>18.02.2022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13ADAB3D-E8A2-4B4D-AEB5-83DA45A2062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6F2A8A6F-48A4-465A-A8F2-88EAF3F8A18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0616B3-3DDA-4D78-8223-318C11156782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143317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k123.com.ua/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k123.com.ua/" TargetMode="Externa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hyperlink" Target="http://www.k123.com.ua/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www.k123.com.ua/" TargetMode="Externa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k123.com.ua/" TargetMode="Externa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hyperlink" Target="http://www.k123.com.ua/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k123.com.ua/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hyperlink" Target="http://www.k123.com.ua/" TargetMode="Externa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hyperlink" Target="http://www.k123.com.ua/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hyperlink" Target="http://www.k123.com.ua/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2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hyperlink" Target="http://www.k123.com.ua/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k123.com.ua/" TargetMode="Externa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hyperlink" Target="http://www.k123.com.ua/" TargetMode="Externa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3" Type="http://schemas.openxmlformats.org/officeDocument/2006/relationships/image" Target="../media/image13.png"/><Relationship Id="rId7" Type="http://schemas.openxmlformats.org/officeDocument/2006/relationships/image" Target="../media/image16.png"/><Relationship Id="rId2" Type="http://schemas.openxmlformats.org/officeDocument/2006/relationships/hyperlink" Target="http://www.k123.com.ua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1.png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png"/><Relationship Id="rId3" Type="http://schemas.openxmlformats.org/officeDocument/2006/relationships/image" Target="../media/image21.png"/><Relationship Id="rId7" Type="http://schemas.openxmlformats.org/officeDocument/2006/relationships/image" Target="../media/image26.png"/><Relationship Id="rId2" Type="http://schemas.openxmlformats.org/officeDocument/2006/relationships/hyperlink" Target="http://www.k123.com.ua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5.png"/><Relationship Id="rId5" Type="http://schemas.openxmlformats.org/officeDocument/2006/relationships/image" Target="../media/image24.png"/><Relationship Id="rId10" Type="http://schemas.openxmlformats.org/officeDocument/2006/relationships/image" Target="../media/image29.png"/><Relationship Id="rId4" Type="http://schemas.openxmlformats.org/officeDocument/2006/relationships/image" Target="../media/image23.png"/><Relationship Id="rId9" Type="http://schemas.openxmlformats.org/officeDocument/2006/relationships/image" Target="../media/image28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hyperlink" Target="http://www.k123.com.ua/" TargetMode="Externa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k123.com.ua/" TargetMode="Externa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hyperlink" Target="http://www.k123.com.ua/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3.png"/><Relationship Id="rId4" Type="http://schemas.openxmlformats.org/officeDocument/2006/relationships/image" Target="../media/image32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k123.com.ua/" TargetMode="Externa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k123.com.ua/" TargetMode="Externa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k123.com.ua/" TargetMode="Externa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k123.com.ua/" TargetMode="Externa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k123.com.ua/" TargetMode="Externa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k123.com.ua/" TargetMode="Externa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k123.com.ua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кутник 4">
            <a:extLst>
              <a:ext uri="{FF2B5EF4-FFF2-40B4-BE49-F238E27FC236}">
                <a16:creationId xmlns:a16="http://schemas.microsoft.com/office/drawing/2014/main" id="{CBC38BCA-96F6-49B5-BC6D-8B29D9A418C9}"/>
              </a:ext>
            </a:extLst>
          </p:cNvPr>
          <p:cNvSpPr/>
          <p:nvPr/>
        </p:nvSpPr>
        <p:spPr>
          <a:xfrm>
            <a:off x="1" y="72721"/>
            <a:ext cx="12192000" cy="363507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003">
            <a:schemeClr val="lt2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831436A-7AD8-49D1-81F7-A772406FEF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35310" y="996541"/>
            <a:ext cx="10357607" cy="286275"/>
          </a:xfrm>
        </p:spPr>
        <p:txBody>
          <a:bodyPr>
            <a:noAutofit/>
          </a:bodyPr>
          <a:lstStyle/>
          <a:p>
            <a:r>
              <a:rPr lang="uk-UA" sz="480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Вимірювання фізичних величин</a:t>
            </a:r>
            <a:endParaRPr lang="uk-UA" sz="4800" b="1" dirty="0">
              <a:solidFill>
                <a:srgbClr val="FF0000"/>
              </a:solidFill>
            </a:endParaRPr>
          </a:p>
        </p:txBody>
      </p:sp>
      <p:sp>
        <p:nvSpPr>
          <p:cNvPr id="4" name="Підзаголовок 2">
            <a:extLst>
              <a:ext uri="{FF2B5EF4-FFF2-40B4-BE49-F238E27FC236}">
                <a16:creationId xmlns:a16="http://schemas.microsoft.com/office/drawing/2014/main" id="{BC6D2037-A6D6-4779-9F4E-69AEB61ECDB4}"/>
              </a:ext>
            </a:extLst>
          </p:cNvPr>
          <p:cNvSpPr txBox="1">
            <a:spLocks/>
          </p:cNvSpPr>
          <p:nvPr/>
        </p:nvSpPr>
        <p:spPr>
          <a:xfrm>
            <a:off x="151003" y="72721"/>
            <a:ext cx="12040998" cy="435178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L2-</a:t>
            </a:r>
            <a:r>
              <a:rPr lang="uk-UA" dirty="0">
                <a:solidFill>
                  <a:schemeClr val="accent1">
                    <a:lumMod val="75000"/>
                  </a:schemeClr>
                </a:solidFill>
              </a:rPr>
              <a:t>5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-</a:t>
            </a:r>
            <a:r>
              <a:rPr lang="uk-UA" dirty="0">
                <a:solidFill>
                  <a:schemeClr val="accent1">
                    <a:lumMod val="75000"/>
                  </a:schemeClr>
                </a:solidFill>
              </a:rPr>
              <a:t>39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    </a:t>
            </a:r>
            <a:r>
              <a:rPr lang="uk-UA" dirty="0">
                <a:solidFill>
                  <a:schemeClr val="accent1">
                    <a:lumMod val="75000"/>
                  </a:schemeClr>
                </a:solidFill>
              </a:rPr>
              <a:t>                   </a:t>
            </a:r>
            <a:r>
              <a:rPr lang="en-US" b="1" dirty="0">
                <a:hlinkClick r:id="rId2"/>
              </a:rPr>
              <a:t>www.k123.com.ua</a:t>
            </a:r>
            <a:r>
              <a:rPr lang="en-US" b="1" dirty="0"/>
              <a:t>      </a:t>
            </a:r>
            <a:r>
              <a:rPr lang="uk-UA" b="1" dirty="0"/>
              <a:t>                        </a:t>
            </a:r>
            <a:r>
              <a:rPr lang="uk-UA" i="1" dirty="0">
                <a:solidFill>
                  <a:schemeClr val="accent1">
                    <a:lumMod val="75000"/>
                  </a:schemeClr>
                </a:solidFill>
              </a:rPr>
              <a:t>Метрологія та стандартизація</a:t>
            </a:r>
            <a:r>
              <a:rPr lang="en-US" i="1" dirty="0">
                <a:solidFill>
                  <a:schemeClr val="accent1">
                    <a:lumMod val="75000"/>
                  </a:schemeClr>
                </a:solidFill>
              </a:rPr>
              <a:t>        </a:t>
            </a:r>
            <a:r>
              <a:rPr lang="en-US" sz="1300" i="1" dirty="0"/>
              <a:t>file:jMSC_L2.pptx </a:t>
            </a:r>
            <a:endParaRPr lang="uk-UA" sz="1300" i="1" dirty="0"/>
          </a:p>
        </p:txBody>
      </p:sp>
      <p:sp>
        <p:nvSpPr>
          <p:cNvPr id="7" name="Підзаголовок 2">
            <a:extLst>
              <a:ext uri="{FF2B5EF4-FFF2-40B4-BE49-F238E27FC236}">
                <a16:creationId xmlns:a16="http://schemas.microsoft.com/office/drawing/2014/main" id="{15E4339B-1D76-46DF-9EF8-64AD21EF514B}"/>
              </a:ext>
            </a:extLst>
          </p:cNvPr>
          <p:cNvSpPr txBox="1">
            <a:spLocks/>
          </p:cNvSpPr>
          <p:nvPr/>
        </p:nvSpPr>
        <p:spPr>
          <a:xfrm>
            <a:off x="1276524" y="1931350"/>
            <a:ext cx="10644859" cy="444428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uk-UA" sz="8800" dirty="0">
                <a:latin typeface="Arial" panose="020B0604020202020204" pitchFamily="34" charset="0"/>
              </a:rPr>
              <a:t>На практиці нам</a:t>
            </a:r>
          </a:p>
          <a:p>
            <a:r>
              <a:rPr lang="uk-UA" sz="8800" dirty="0">
                <a:latin typeface="Arial" panose="020B0604020202020204" pitchFamily="34" charset="0"/>
              </a:rPr>
              <a:t> </a:t>
            </a:r>
            <a:r>
              <a:rPr lang="uk-UA" sz="8800" dirty="0">
                <a:solidFill>
                  <a:srgbClr val="FF0000"/>
                </a:solidFill>
                <a:latin typeface="Arial" panose="020B0604020202020204" pitchFamily="34" charset="0"/>
              </a:rPr>
              <a:t>не відоме </a:t>
            </a:r>
          </a:p>
          <a:p>
            <a:r>
              <a:rPr lang="ru-RU" sz="8800" dirty="0" err="1"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істинне</a:t>
            </a:r>
            <a:r>
              <a:rPr lang="ru-RU" sz="8800" dirty="0"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8800" dirty="0" err="1"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значення</a:t>
            </a:r>
            <a:r>
              <a:rPr lang="ru-RU" sz="8800" dirty="0"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!!!</a:t>
            </a:r>
            <a:r>
              <a:rPr lang="uk-UA" sz="8800" dirty="0">
                <a:latin typeface="Arial" panose="020B0604020202020204" pitchFamily="34" charset="0"/>
              </a:rPr>
              <a:t> </a:t>
            </a:r>
            <a:endParaRPr lang="uk-UA" sz="8800" dirty="0"/>
          </a:p>
        </p:txBody>
      </p:sp>
    </p:spTree>
    <p:extLst>
      <p:ext uri="{BB962C8B-B14F-4D97-AF65-F5344CB8AC3E}">
        <p14:creationId xmlns:p14="http://schemas.microsoft.com/office/powerpoint/2010/main" val="14036932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кутник 4">
            <a:extLst>
              <a:ext uri="{FF2B5EF4-FFF2-40B4-BE49-F238E27FC236}">
                <a16:creationId xmlns:a16="http://schemas.microsoft.com/office/drawing/2014/main" id="{CBC38BCA-96F6-49B5-BC6D-8B29D9A418C9}"/>
              </a:ext>
            </a:extLst>
          </p:cNvPr>
          <p:cNvSpPr/>
          <p:nvPr/>
        </p:nvSpPr>
        <p:spPr>
          <a:xfrm>
            <a:off x="1" y="72721"/>
            <a:ext cx="12192000" cy="363507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003">
            <a:schemeClr val="lt2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831436A-7AD8-49D1-81F7-A772406FEF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35310" y="996541"/>
            <a:ext cx="10357607" cy="286275"/>
          </a:xfrm>
        </p:spPr>
        <p:txBody>
          <a:bodyPr>
            <a:noAutofit/>
          </a:bodyPr>
          <a:lstStyle/>
          <a:p>
            <a:r>
              <a:rPr lang="uk-UA" sz="480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Вимірювання фізичних величин</a:t>
            </a:r>
            <a:endParaRPr lang="uk-UA" sz="4800" b="1" dirty="0">
              <a:solidFill>
                <a:srgbClr val="FF0000"/>
              </a:solidFill>
            </a:endParaRPr>
          </a:p>
        </p:txBody>
      </p:sp>
      <p:sp>
        <p:nvSpPr>
          <p:cNvPr id="4" name="Підзаголовок 2">
            <a:extLst>
              <a:ext uri="{FF2B5EF4-FFF2-40B4-BE49-F238E27FC236}">
                <a16:creationId xmlns:a16="http://schemas.microsoft.com/office/drawing/2014/main" id="{BC6D2037-A6D6-4779-9F4E-69AEB61ECDB4}"/>
              </a:ext>
            </a:extLst>
          </p:cNvPr>
          <p:cNvSpPr txBox="1">
            <a:spLocks/>
          </p:cNvSpPr>
          <p:nvPr/>
        </p:nvSpPr>
        <p:spPr>
          <a:xfrm>
            <a:off x="151003" y="72721"/>
            <a:ext cx="12040998" cy="435178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L2-</a:t>
            </a:r>
            <a:r>
              <a:rPr lang="uk-UA" dirty="0">
                <a:solidFill>
                  <a:schemeClr val="accent1">
                    <a:lumMod val="75000"/>
                  </a:schemeClr>
                </a:solidFill>
              </a:rPr>
              <a:t>7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-</a:t>
            </a:r>
            <a:r>
              <a:rPr lang="uk-UA" dirty="0">
                <a:solidFill>
                  <a:schemeClr val="accent1">
                    <a:lumMod val="75000"/>
                  </a:schemeClr>
                </a:solidFill>
              </a:rPr>
              <a:t>39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    </a:t>
            </a:r>
            <a:r>
              <a:rPr lang="uk-UA" dirty="0">
                <a:solidFill>
                  <a:schemeClr val="accent1">
                    <a:lumMod val="75000"/>
                  </a:schemeClr>
                </a:solidFill>
              </a:rPr>
              <a:t>                   </a:t>
            </a:r>
            <a:r>
              <a:rPr lang="en-US" b="1" dirty="0">
                <a:hlinkClick r:id="rId2"/>
              </a:rPr>
              <a:t>www.k123.com.ua</a:t>
            </a:r>
            <a:r>
              <a:rPr lang="en-US" b="1" dirty="0"/>
              <a:t>      </a:t>
            </a:r>
            <a:r>
              <a:rPr lang="uk-UA" b="1" dirty="0"/>
              <a:t>                        </a:t>
            </a:r>
            <a:r>
              <a:rPr lang="uk-UA" i="1" dirty="0">
                <a:solidFill>
                  <a:schemeClr val="accent1">
                    <a:lumMod val="75000"/>
                  </a:schemeClr>
                </a:solidFill>
              </a:rPr>
              <a:t>Метрологія та стандартизація</a:t>
            </a:r>
            <a:r>
              <a:rPr lang="en-US" i="1" dirty="0">
                <a:solidFill>
                  <a:schemeClr val="accent1">
                    <a:lumMod val="75000"/>
                  </a:schemeClr>
                </a:solidFill>
              </a:rPr>
              <a:t>        </a:t>
            </a:r>
            <a:r>
              <a:rPr lang="en-US" sz="1300" i="1" dirty="0"/>
              <a:t>file:jMSC_L2.pptx </a:t>
            </a:r>
            <a:endParaRPr lang="uk-UA" sz="1300" i="1" dirty="0"/>
          </a:p>
        </p:txBody>
      </p:sp>
      <p:sp>
        <p:nvSpPr>
          <p:cNvPr id="7" name="Підзаголовок 2">
            <a:extLst>
              <a:ext uri="{FF2B5EF4-FFF2-40B4-BE49-F238E27FC236}">
                <a16:creationId xmlns:a16="http://schemas.microsoft.com/office/drawing/2014/main" id="{15E4339B-1D76-46DF-9EF8-64AD21EF514B}"/>
              </a:ext>
            </a:extLst>
          </p:cNvPr>
          <p:cNvSpPr txBox="1">
            <a:spLocks/>
          </p:cNvSpPr>
          <p:nvPr/>
        </p:nvSpPr>
        <p:spPr>
          <a:xfrm>
            <a:off x="1276524" y="2276904"/>
            <a:ext cx="10644859" cy="4444283"/>
          </a:xfrm>
          <a:prstGeom prst="rect">
            <a:avLst/>
          </a:prstGeom>
        </p:spPr>
        <p:txBody>
          <a:bodyPr vert="horz" lIns="91440" tIns="45720" rIns="91440" bIns="45720" numCol="6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uk-UA" sz="800" b="1" dirty="0">
                <a:solidFill>
                  <a:srgbClr val="FF0000"/>
                </a:solidFill>
                <a:latin typeface="Arial" panose="020B0604020202020204" pitchFamily="34" charset="0"/>
              </a:rPr>
              <a:t>Вихідні данні</a:t>
            </a:r>
          </a:p>
          <a:p>
            <a:r>
              <a:rPr lang="en-US" sz="800" b="1" dirty="0">
                <a:solidFill>
                  <a:srgbClr val="FF0000"/>
                </a:solidFill>
                <a:latin typeface="Arial" panose="020B0604020202020204" pitchFamily="34" charset="0"/>
              </a:rPr>
              <a:t>http://www.k123.com.ua/jms_vv31_m3.html</a:t>
            </a:r>
            <a:endParaRPr lang="uk-UA" sz="800" b="1" dirty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r>
              <a:rPr lang="en-US" sz="800" b="1" dirty="0">
                <a:solidFill>
                  <a:srgbClr val="FF0000"/>
                </a:solidFill>
                <a:latin typeface="Arial" panose="020B0604020202020204" pitchFamily="34" charset="0"/>
              </a:rPr>
              <a:t>http://msc.k123.com.ua/job_11.html</a:t>
            </a:r>
            <a:endParaRPr lang="uk-UA" sz="800" b="1" dirty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r>
              <a:rPr lang="en-US" sz="800" b="1" dirty="0">
                <a:solidFill>
                  <a:srgbClr val="FF0000"/>
                </a:solidFill>
                <a:latin typeface="Arial" panose="020B0604020202020204" pitchFamily="34" charset="0"/>
              </a:rPr>
              <a:t>http://msc.k123.com.ua/job1/v22.txt</a:t>
            </a:r>
          </a:p>
          <a:p>
            <a:r>
              <a:rPr lang="en-US" sz="1400" b="1" dirty="0">
                <a:effectLst/>
                <a:latin typeface="Arial" panose="020B0604020202020204" pitchFamily="34" charset="0"/>
              </a:rPr>
              <a:t>0,00</a:t>
            </a:r>
          </a:p>
          <a:p>
            <a:r>
              <a:rPr lang="en-US" sz="1400" b="1" dirty="0">
                <a:effectLst/>
                <a:latin typeface="Arial" panose="020B0604020202020204" pitchFamily="34" charset="0"/>
              </a:rPr>
              <a:t>0,03</a:t>
            </a:r>
          </a:p>
          <a:p>
            <a:r>
              <a:rPr lang="en-US" sz="1400" b="1" dirty="0">
                <a:effectLst/>
                <a:latin typeface="Arial" panose="020B0604020202020204" pitchFamily="34" charset="0"/>
              </a:rPr>
              <a:t>0,07</a:t>
            </a:r>
          </a:p>
          <a:p>
            <a:r>
              <a:rPr lang="en-US" sz="1400" b="1" dirty="0">
                <a:effectLst/>
                <a:latin typeface="Arial" panose="020B0604020202020204" pitchFamily="34" charset="0"/>
              </a:rPr>
              <a:t>0,08</a:t>
            </a:r>
          </a:p>
          <a:p>
            <a:r>
              <a:rPr lang="en-US" sz="1400" b="1" dirty="0">
                <a:effectLst/>
                <a:latin typeface="Arial" panose="020B0604020202020204" pitchFamily="34" charset="0"/>
              </a:rPr>
              <a:t>0,08</a:t>
            </a:r>
          </a:p>
          <a:p>
            <a:r>
              <a:rPr lang="en-US" sz="1400" b="1" dirty="0">
                <a:effectLst/>
                <a:latin typeface="Arial" panose="020B0604020202020204" pitchFamily="34" charset="0"/>
              </a:rPr>
              <a:t>0,09</a:t>
            </a:r>
          </a:p>
          <a:p>
            <a:r>
              <a:rPr lang="en-US" sz="1400" b="1" dirty="0">
                <a:effectLst/>
                <a:latin typeface="Arial" panose="020B0604020202020204" pitchFamily="34" charset="0"/>
              </a:rPr>
              <a:t>0,10</a:t>
            </a:r>
          </a:p>
          <a:p>
            <a:r>
              <a:rPr lang="en-US" sz="1400" b="1" dirty="0">
                <a:effectLst/>
                <a:latin typeface="Arial" panose="020B0604020202020204" pitchFamily="34" charset="0"/>
              </a:rPr>
              <a:t>0,16</a:t>
            </a:r>
          </a:p>
          <a:p>
            <a:r>
              <a:rPr lang="en-US" sz="1400" b="1" dirty="0">
                <a:effectLst/>
                <a:latin typeface="Arial" panose="020B0604020202020204" pitchFamily="34" charset="0"/>
              </a:rPr>
              <a:t>0,20</a:t>
            </a:r>
          </a:p>
          <a:p>
            <a:r>
              <a:rPr lang="en-US" sz="1400" b="1" dirty="0">
                <a:effectLst/>
                <a:latin typeface="Arial" panose="020B0604020202020204" pitchFamily="34" charset="0"/>
              </a:rPr>
              <a:t>0,24</a:t>
            </a:r>
          </a:p>
          <a:p>
            <a:r>
              <a:rPr lang="en-US" sz="1400" b="1" dirty="0">
                <a:effectLst/>
                <a:latin typeface="Arial" panose="020B0604020202020204" pitchFamily="34" charset="0"/>
              </a:rPr>
              <a:t>0,26</a:t>
            </a:r>
          </a:p>
          <a:p>
            <a:r>
              <a:rPr lang="en-US" sz="1400" b="1" dirty="0">
                <a:effectLst/>
                <a:latin typeface="Arial" panose="020B0604020202020204" pitchFamily="34" charset="0"/>
              </a:rPr>
              <a:t>0,30</a:t>
            </a:r>
          </a:p>
          <a:p>
            <a:r>
              <a:rPr lang="en-US" sz="1400" b="1" dirty="0">
                <a:effectLst/>
                <a:latin typeface="Arial" panose="020B0604020202020204" pitchFamily="34" charset="0"/>
              </a:rPr>
              <a:t>0,33</a:t>
            </a:r>
          </a:p>
          <a:p>
            <a:r>
              <a:rPr lang="en-US" sz="1400" b="1" dirty="0">
                <a:effectLst/>
                <a:latin typeface="Arial" panose="020B0604020202020204" pitchFamily="34" charset="0"/>
              </a:rPr>
              <a:t>0,33</a:t>
            </a:r>
          </a:p>
          <a:p>
            <a:r>
              <a:rPr lang="en-US" sz="1400" b="1" dirty="0">
                <a:effectLst/>
                <a:latin typeface="Arial" panose="020B0604020202020204" pitchFamily="34" charset="0"/>
              </a:rPr>
              <a:t>0,39</a:t>
            </a:r>
          </a:p>
          <a:p>
            <a:r>
              <a:rPr lang="en-US" sz="1400" b="1" dirty="0">
                <a:effectLst/>
                <a:latin typeface="Arial" panose="020B0604020202020204" pitchFamily="34" charset="0"/>
              </a:rPr>
              <a:t>0,40</a:t>
            </a:r>
          </a:p>
          <a:p>
            <a:r>
              <a:rPr lang="en-US" sz="1400" b="1" dirty="0">
                <a:effectLst/>
                <a:latin typeface="Arial" panose="020B0604020202020204" pitchFamily="34" charset="0"/>
              </a:rPr>
              <a:t>0,47</a:t>
            </a:r>
          </a:p>
          <a:p>
            <a:r>
              <a:rPr lang="en-US" sz="1400" b="1" dirty="0">
                <a:effectLst/>
                <a:latin typeface="Arial" panose="020B0604020202020204" pitchFamily="34" charset="0"/>
              </a:rPr>
              <a:t>0,50</a:t>
            </a:r>
          </a:p>
          <a:p>
            <a:r>
              <a:rPr lang="en-US" sz="1400" b="1" dirty="0">
                <a:effectLst/>
                <a:latin typeface="Arial" panose="020B0604020202020204" pitchFamily="34" charset="0"/>
              </a:rPr>
              <a:t>0,53</a:t>
            </a:r>
          </a:p>
          <a:p>
            <a:r>
              <a:rPr lang="en-US" sz="1400" b="1" dirty="0">
                <a:effectLst/>
                <a:latin typeface="Arial" panose="020B0604020202020204" pitchFamily="34" charset="0"/>
              </a:rPr>
              <a:t>0,56</a:t>
            </a:r>
          </a:p>
          <a:p>
            <a:r>
              <a:rPr lang="en-US" sz="1400" b="1" dirty="0">
                <a:effectLst/>
                <a:latin typeface="Arial" panose="020B0604020202020204" pitchFamily="34" charset="0"/>
              </a:rPr>
              <a:t>0,57</a:t>
            </a:r>
          </a:p>
          <a:p>
            <a:r>
              <a:rPr lang="en-US" sz="1400" b="1" dirty="0">
                <a:effectLst/>
                <a:latin typeface="Arial" panose="020B0604020202020204" pitchFamily="34" charset="0"/>
              </a:rPr>
              <a:t>0,57</a:t>
            </a:r>
          </a:p>
          <a:p>
            <a:r>
              <a:rPr lang="en-US" sz="1400" b="1" dirty="0">
                <a:effectLst/>
                <a:latin typeface="Arial" panose="020B0604020202020204" pitchFamily="34" charset="0"/>
              </a:rPr>
              <a:t>0,63</a:t>
            </a:r>
          </a:p>
          <a:p>
            <a:r>
              <a:rPr lang="en-US" sz="1400" b="1" dirty="0">
                <a:effectLst/>
                <a:latin typeface="Arial" panose="020B0604020202020204" pitchFamily="34" charset="0"/>
              </a:rPr>
              <a:t>0,64</a:t>
            </a:r>
          </a:p>
          <a:p>
            <a:r>
              <a:rPr lang="en-US" sz="1400" b="1" dirty="0">
                <a:effectLst/>
                <a:latin typeface="Arial" panose="020B0604020202020204" pitchFamily="34" charset="0"/>
              </a:rPr>
              <a:t>0,71</a:t>
            </a:r>
          </a:p>
          <a:p>
            <a:r>
              <a:rPr lang="en-US" sz="1400" b="1" dirty="0">
                <a:effectLst/>
                <a:latin typeface="Arial" panose="020B0604020202020204" pitchFamily="34" charset="0"/>
              </a:rPr>
              <a:t>0,83</a:t>
            </a:r>
          </a:p>
          <a:p>
            <a:r>
              <a:rPr lang="en-US" sz="1400" b="1" dirty="0">
                <a:effectLst/>
                <a:latin typeface="Arial" panose="020B0604020202020204" pitchFamily="34" charset="0"/>
              </a:rPr>
              <a:t>0,91</a:t>
            </a:r>
          </a:p>
          <a:p>
            <a:r>
              <a:rPr lang="en-US" sz="1400" b="1" dirty="0">
                <a:effectLst/>
                <a:latin typeface="Arial" panose="020B0604020202020204" pitchFamily="34" charset="0"/>
              </a:rPr>
              <a:t>0,94</a:t>
            </a:r>
          </a:p>
          <a:p>
            <a:r>
              <a:rPr lang="en-US" sz="1400" b="1" dirty="0">
                <a:effectLst/>
                <a:latin typeface="Arial" panose="020B0604020202020204" pitchFamily="34" charset="0"/>
              </a:rPr>
              <a:t>0,94</a:t>
            </a:r>
          </a:p>
          <a:p>
            <a:r>
              <a:rPr lang="en-US" sz="1400" b="1" dirty="0">
                <a:effectLst/>
                <a:latin typeface="Arial" panose="020B0604020202020204" pitchFamily="34" charset="0"/>
              </a:rPr>
              <a:t>0,96</a:t>
            </a:r>
          </a:p>
          <a:p>
            <a:r>
              <a:rPr lang="en-US" sz="1400" b="1" dirty="0">
                <a:effectLst/>
                <a:latin typeface="Arial" panose="020B0604020202020204" pitchFamily="34" charset="0"/>
              </a:rPr>
              <a:t>1,01</a:t>
            </a:r>
          </a:p>
          <a:p>
            <a:r>
              <a:rPr lang="en-US" sz="1400" b="1" dirty="0">
                <a:effectLst/>
                <a:latin typeface="Arial" panose="020B0604020202020204" pitchFamily="34" charset="0"/>
              </a:rPr>
              <a:t>1,03</a:t>
            </a:r>
          </a:p>
          <a:p>
            <a:r>
              <a:rPr lang="en-US" sz="3600" b="1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1,09</a:t>
            </a:r>
          </a:p>
          <a:p>
            <a:r>
              <a:rPr lang="en-US" sz="1400" b="1" dirty="0">
                <a:effectLst/>
                <a:latin typeface="Arial" panose="020B0604020202020204" pitchFamily="34" charset="0"/>
              </a:rPr>
              <a:t>1,09</a:t>
            </a:r>
          </a:p>
          <a:p>
            <a:r>
              <a:rPr lang="en-US" sz="1400" b="1" dirty="0">
                <a:effectLst/>
                <a:latin typeface="Arial" panose="020B0604020202020204" pitchFamily="34" charset="0"/>
              </a:rPr>
              <a:t>1,18</a:t>
            </a:r>
          </a:p>
          <a:p>
            <a:r>
              <a:rPr lang="en-US" sz="1400" b="1" dirty="0">
                <a:effectLst/>
                <a:latin typeface="Arial" panose="020B0604020202020204" pitchFamily="34" charset="0"/>
              </a:rPr>
              <a:t>1,19</a:t>
            </a:r>
          </a:p>
          <a:p>
            <a:r>
              <a:rPr lang="en-US" sz="1400" b="1" dirty="0">
                <a:effectLst/>
                <a:latin typeface="Arial" panose="020B0604020202020204" pitchFamily="34" charset="0"/>
              </a:rPr>
              <a:t>1,22</a:t>
            </a:r>
          </a:p>
          <a:p>
            <a:r>
              <a:rPr lang="en-US" sz="1400" b="1" dirty="0">
                <a:effectLst/>
                <a:latin typeface="Arial" panose="020B0604020202020204" pitchFamily="34" charset="0"/>
              </a:rPr>
              <a:t>1,23</a:t>
            </a:r>
          </a:p>
          <a:p>
            <a:r>
              <a:rPr lang="en-US" sz="1400" b="1" dirty="0">
                <a:effectLst/>
                <a:latin typeface="Arial" panose="020B0604020202020204" pitchFamily="34" charset="0"/>
              </a:rPr>
              <a:t>1,25</a:t>
            </a:r>
          </a:p>
          <a:p>
            <a:r>
              <a:rPr lang="en-US" sz="1400" b="1" dirty="0">
                <a:effectLst/>
                <a:latin typeface="Arial" panose="020B0604020202020204" pitchFamily="34" charset="0"/>
              </a:rPr>
              <a:t>1,27</a:t>
            </a:r>
          </a:p>
          <a:p>
            <a:r>
              <a:rPr lang="en-US" sz="1400" b="1" dirty="0">
                <a:effectLst/>
                <a:latin typeface="Arial" panose="020B0604020202020204" pitchFamily="34" charset="0"/>
              </a:rPr>
              <a:t>1,27</a:t>
            </a:r>
          </a:p>
          <a:p>
            <a:r>
              <a:rPr lang="en-US" sz="1400" b="1" dirty="0">
                <a:effectLst/>
                <a:latin typeface="Arial" panose="020B0604020202020204" pitchFamily="34" charset="0"/>
              </a:rPr>
              <a:t>1,29</a:t>
            </a:r>
          </a:p>
          <a:p>
            <a:r>
              <a:rPr lang="en-US" sz="1400" b="1" dirty="0">
                <a:effectLst/>
                <a:latin typeface="Arial" panose="020B0604020202020204" pitchFamily="34" charset="0"/>
              </a:rPr>
              <a:t>1,31</a:t>
            </a:r>
          </a:p>
          <a:p>
            <a:r>
              <a:rPr lang="en-US" sz="1400" b="1" dirty="0">
                <a:effectLst/>
                <a:latin typeface="Arial" panose="020B0604020202020204" pitchFamily="34" charset="0"/>
              </a:rPr>
              <a:t>1,32</a:t>
            </a:r>
          </a:p>
          <a:p>
            <a:r>
              <a:rPr lang="en-US" sz="1400" b="1" dirty="0">
                <a:effectLst/>
                <a:latin typeface="Arial" panose="020B0604020202020204" pitchFamily="34" charset="0"/>
              </a:rPr>
              <a:t>1,33</a:t>
            </a:r>
          </a:p>
          <a:p>
            <a:r>
              <a:rPr lang="en-US" sz="1400" b="1" dirty="0">
                <a:effectLst/>
                <a:latin typeface="Arial" panose="020B0604020202020204" pitchFamily="34" charset="0"/>
              </a:rPr>
              <a:t>1,35</a:t>
            </a:r>
          </a:p>
          <a:p>
            <a:r>
              <a:rPr lang="en-US" sz="1400" b="1" dirty="0">
                <a:effectLst/>
                <a:latin typeface="Arial" panose="020B0604020202020204" pitchFamily="34" charset="0"/>
              </a:rPr>
              <a:t>1,36</a:t>
            </a:r>
          </a:p>
          <a:p>
            <a:r>
              <a:rPr lang="en-US" sz="1400" b="1" dirty="0">
                <a:effectLst/>
                <a:latin typeface="Arial" panose="020B0604020202020204" pitchFamily="34" charset="0"/>
              </a:rPr>
              <a:t>1,38</a:t>
            </a:r>
          </a:p>
          <a:p>
            <a:r>
              <a:rPr lang="en-US" sz="1400" b="1" dirty="0">
                <a:effectLst/>
                <a:latin typeface="Arial" panose="020B0604020202020204" pitchFamily="34" charset="0"/>
              </a:rPr>
              <a:t>1,41</a:t>
            </a:r>
          </a:p>
          <a:p>
            <a:r>
              <a:rPr lang="en-US" sz="1400" b="1" dirty="0">
                <a:effectLst/>
                <a:latin typeface="Arial" panose="020B0604020202020204" pitchFamily="34" charset="0"/>
              </a:rPr>
              <a:t>1,50</a:t>
            </a:r>
          </a:p>
          <a:p>
            <a:r>
              <a:rPr lang="en-US" sz="1400" b="1" dirty="0">
                <a:effectLst/>
                <a:latin typeface="Arial" panose="020B0604020202020204" pitchFamily="34" charset="0"/>
              </a:rPr>
              <a:t>1,54</a:t>
            </a:r>
          </a:p>
          <a:p>
            <a:r>
              <a:rPr lang="en-US" sz="1400" b="1" dirty="0">
                <a:effectLst/>
                <a:latin typeface="Arial" panose="020B0604020202020204" pitchFamily="34" charset="0"/>
              </a:rPr>
              <a:t>1,56</a:t>
            </a:r>
          </a:p>
          <a:p>
            <a:r>
              <a:rPr lang="en-US" sz="1400" b="1" dirty="0">
                <a:effectLst/>
                <a:latin typeface="Arial" panose="020B0604020202020204" pitchFamily="34" charset="0"/>
              </a:rPr>
              <a:t>1,60</a:t>
            </a:r>
          </a:p>
          <a:p>
            <a:r>
              <a:rPr lang="en-US" sz="1400" b="1" dirty="0">
                <a:effectLst/>
                <a:latin typeface="Arial" panose="020B0604020202020204" pitchFamily="34" charset="0"/>
              </a:rPr>
              <a:t>1,65</a:t>
            </a:r>
          </a:p>
          <a:p>
            <a:r>
              <a:rPr lang="en-US" sz="1400" b="1" dirty="0">
                <a:effectLst/>
                <a:latin typeface="Arial" panose="020B0604020202020204" pitchFamily="34" charset="0"/>
              </a:rPr>
              <a:t>1,68</a:t>
            </a:r>
          </a:p>
          <a:p>
            <a:r>
              <a:rPr lang="en-US" sz="1400" b="1" dirty="0">
                <a:effectLst/>
                <a:latin typeface="Arial" panose="020B0604020202020204" pitchFamily="34" charset="0"/>
              </a:rPr>
              <a:t>1,70</a:t>
            </a:r>
          </a:p>
          <a:p>
            <a:r>
              <a:rPr lang="en-US" sz="1400" b="1" dirty="0">
                <a:effectLst/>
                <a:latin typeface="Arial" panose="020B0604020202020204" pitchFamily="34" charset="0"/>
              </a:rPr>
              <a:t>1,70</a:t>
            </a:r>
          </a:p>
          <a:p>
            <a:r>
              <a:rPr lang="en-US" sz="1400" b="1" dirty="0">
                <a:effectLst/>
                <a:latin typeface="Arial" panose="020B0604020202020204" pitchFamily="34" charset="0"/>
              </a:rPr>
              <a:t>1,72</a:t>
            </a:r>
          </a:p>
          <a:p>
            <a:r>
              <a:rPr lang="en-US" sz="1400" b="1" dirty="0">
                <a:effectLst/>
                <a:latin typeface="Arial" panose="020B0604020202020204" pitchFamily="34" charset="0"/>
              </a:rPr>
              <a:t>1,74</a:t>
            </a:r>
          </a:p>
          <a:p>
            <a:r>
              <a:rPr lang="en-US" sz="1400" b="1" dirty="0">
                <a:effectLst/>
                <a:latin typeface="Arial" panose="020B0604020202020204" pitchFamily="34" charset="0"/>
              </a:rPr>
              <a:t>1,81</a:t>
            </a:r>
          </a:p>
          <a:p>
            <a:r>
              <a:rPr lang="en-US" sz="1400" b="1" dirty="0">
                <a:effectLst/>
                <a:latin typeface="Arial" panose="020B0604020202020204" pitchFamily="34" charset="0"/>
              </a:rPr>
              <a:t>1,82</a:t>
            </a:r>
          </a:p>
          <a:p>
            <a:r>
              <a:rPr lang="en-US" sz="1400" b="1" dirty="0">
                <a:effectLst/>
                <a:latin typeface="Arial" panose="020B0604020202020204" pitchFamily="34" charset="0"/>
              </a:rPr>
              <a:t>1,83</a:t>
            </a:r>
          </a:p>
          <a:p>
            <a:r>
              <a:rPr lang="en-US" sz="1400" b="1" dirty="0">
                <a:effectLst/>
                <a:latin typeface="Arial" panose="020B0604020202020204" pitchFamily="34" charset="0"/>
              </a:rPr>
              <a:t>1,85</a:t>
            </a:r>
          </a:p>
          <a:p>
            <a:r>
              <a:rPr lang="en-US" sz="1400" b="1" dirty="0">
                <a:effectLst/>
                <a:latin typeface="Arial" panose="020B0604020202020204" pitchFamily="34" charset="0"/>
              </a:rPr>
              <a:t>1,93</a:t>
            </a:r>
          </a:p>
          <a:p>
            <a:r>
              <a:rPr lang="en-US" sz="1400" b="1" dirty="0">
                <a:effectLst/>
                <a:latin typeface="Arial" panose="020B0604020202020204" pitchFamily="34" charset="0"/>
              </a:rPr>
              <a:t>1,99</a:t>
            </a:r>
          </a:p>
        </p:txBody>
      </p:sp>
      <p:sp>
        <p:nvSpPr>
          <p:cNvPr id="8" name="Підзаголовок 2">
            <a:extLst>
              <a:ext uri="{FF2B5EF4-FFF2-40B4-BE49-F238E27FC236}">
                <a16:creationId xmlns:a16="http://schemas.microsoft.com/office/drawing/2014/main" id="{21A8DDBD-594C-43FD-A442-891EDCA2446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87189" y="1157814"/>
            <a:ext cx="11434194" cy="435178"/>
          </a:xfrm>
        </p:spPr>
        <p:txBody>
          <a:bodyPr>
            <a:noAutofit/>
          </a:bodyPr>
          <a:lstStyle/>
          <a:p>
            <a:pPr algn="l"/>
            <a:r>
              <a:rPr lang="uk-UA" sz="36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Українська нотація запису </a:t>
            </a:r>
            <a:r>
              <a:rPr lang="uk-UA" sz="3600" b="1" dirty="0" err="1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десятичних</a:t>
            </a:r>
            <a:r>
              <a:rPr lang="uk-UA" sz="36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знаків «</a:t>
            </a:r>
            <a:r>
              <a:rPr lang="uk-UA" sz="36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uk-UA" sz="36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uk-UA" sz="3600" dirty="0"/>
          </a:p>
        </p:txBody>
      </p:sp>
      <p:sp>
        <p:nvSpPr>
          <p:cNvPr id="9" name="Підзаголовок 2">
            <a:extLst>
              <a:ext uri="{FF2B5EF4-FFF2-40B4-BE49-F238E27FC236}">
                <a16:creationId xmlns:a16="http://schemas.microsoft.com/office/drawing/2014/main" id="{E5A0A2F6-1ECA-431D-8648-4FFD2320A05E}"/>
              </a:ext>
            </a:extLst>
          </p:cNvPr>
          <p:cNvSpPr txBox="1">
            <a:spLocks/>
          </p:cNvSpPr>
          <p:nvPr/>
        </p:nvSpPr>
        <p:spPr>
          <a:xfrm>
            <a:off x="487188" y="1536676"/>
            <a:ext cx="10357607" cy="43517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uk-UA" b="1" dirty="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Запис </a:t>
            </a:r>
            <a:r>
              <a:rPr lang="uk-UA" b="1" dirty="0" err="1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відсортированих</a:t>
            </a:r>
            <a:r>
              <a:rPr lang="uk-UA" b="1" dirty="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чисел від </a:t>
            </a:r>
            <a:r>
              <a:rPr lang="uk-UA" b="1" dirty="0" err="1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мінімальої</a:t>
            </a:r>
            <a:r>
              <a:rPr lang="uk-UA" b="1" dirty="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величини до максимальної</a:t>
            </a:r>
            <a:endParaRPr lang="uk-UA" dirty="0"/>
          </a:p>
        </p:txBody>
      </p:sp>
      <p:sp>
        <p:nvSpPr>
          <p:cNvPr id="10" name="Підзаголовок 2">
            <a:extLst>
              <a:ext uri="{FF2B5EF4-FFF2-40B4-BE49-F238E27FC236}">
                <a16:creationId xmlns:a16="http://schemas.microsoft.com/office/drawing/2014/main" id="{79A6EC66-9C09-4167-A8C1-DD6F4770CF82}"/>
              </a:ext>
            </a:extLst>
          </p:cNvPr>
          <p:cNvSpPr txBox="1">
            <a:spLocks/>
          </p:cNvSpPr>
          <p:nvPr/>
        </p:nvSpPr>
        <p:spPr>
          <a:xfrm>
            <a:off x="487187" y="1807729"/>
            <a:ext cx="10357607" cy="43517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uk-UA" b="1" dirty="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Медіана (загальна кількість елементів </a:t>
            </a:r>
            <a:r>
              <a:rPr lang="uk-UA" b="1" dirty="0" err="1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виборки</a:t>
            </a:r>
            <a:r>
              <a:rPr lang="uk-UA" b="1" dirty="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en-US" b="1" dirty="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n = 65) </a:t>
            </a:r>
            <a:r>
              <a:rPr lang="uk-UA" b="1" dirty="0" err="1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средній</a:t>
            </a:r>
            <a:r>
              <a:rPr lang="uk-UA" b="1" dirty="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елемент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159005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кутник 4">
            <a:extLst>
              <a:ext uri="{FF2B5EF4-FFF2-40B4-BE49-F238E27FC236}">
                <a16:creationId xmlns:a16="http://schemas.microsoft.com/office/drawing/2014/main" id="{CBC38BCA-96F6-49B5-BC6D-8B29D9A418C9}"/>
              </a:ext>
            </a:extLst>
          </p:cNvPr>
          <p:cNvSpPr/>
          <p:nvPr/>
        </p:nvSpPr>
        <p:spPr>
          <a:xfrm>
            <a:off x="1" y="72721"/>
            <a:ext cx="12192000" cy="363507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003">
            <a:schemeClr val="lt2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831436A-7AD8-49D1-81F7-A772406FEF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35310" y="996541"/>
            <a:ext cx="10357607" cy="286275"/>
          </a:xfrm>
        </p:spPr>
        <p:txBody>
          <a:bodyPr>
            <a:noAutofit/>
          </a:bodyPr>
          <a:lstStyle/>
          <a:p>
            <a:r>
              <a:rPr lang="uk-UA" sz="480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Вимірювання фізичних величин</a:t>
            </a:r>
            <a:endParaRPr lang="uk-UA" sz="4800" b="1" dirty="0">
              <a:solidFill>
                <a:srgbClr val="FF0000"/>
              </a:solidFill>
            </a:endParaRPr>
          </a:p>
        </p:txBody>
      </p:sp>
      <p:sp>
        <p:nvSpPr>
          <p:cNvPr id="4" name="Підзаголовок 2">
            <a:extLst>
              <a:ext uri="{FF2B5EF4-FFF2-40B4-BE49-F238E27FC236}">
                <a16:creationId xmlns:a16="http://schemas.microsoft.com/office/drawing/2014/main" id="{BC6D2037-A6D6-4779-9F4E-69AEB61ECDB4}"/>
              </a:ext>
            </a:extLst>
          </p:cNvPr>
          <p:cNvSpPr txBox="1">
            <a:spLocks/>
          </p:cNvSpPr>
          <p:nvPr/>
        </p:nvSpPr>
        <p:spPr>
          <a:xfrm>
            <a:off x="151003" y="72721"/>
            <a:ext cx="12040998" cy="435178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L2-1</a:t>
            </a:r>
            <a:r>
              <a:rPr lang="uk-UA" dirty="0">
                <a:solidFill>
                  <a:schemeClr val="accent1">
                    <a:lumMod val="75000"/>
                  </a:schemeClr>
                </a:solidFill>
              </a:rPr>
              <a:t>6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-</a:t>
            </a:r>
            <a:r>
              <a:rPr lang="uk-UA" dirty="0">
                <a:solidFill>
                  <a:schemeClr val="accent1">
                    <a:lumMod val="75000"/>
                  </a:schemeClr>
                </a:solidFill>
              </a:rPr>
              <a:t>39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    </a:t>
            </a:r>
            <a:r>
              <a:rPr lang="uk-UA" dirty="0">
                <a:solidFill>
                  <a:schemeClr val="accent1">
                    <a:lumMod val="75000"/>
                  </a:schemeClr>
                </a:solidFill>
              </a:rPr>
              <a:t>                   </a:t>
            </a:r>
            <a:r>
              <a:rPr lang="en-US" b="1" dirty="0">
                <a:hlinkClick r:id="rId2"/>
              </a:rPr>
              <a:t>www.k123.com.ua</a:t>
            </a:r>
            <a:r>
              <a:rPr lang="en-US" b="1" dirty="0"/>
              <a:t>      </a:t>
            </a:r>
            <a:r>
              <a:rPr lang="uk-UA" b="1" dirty="0"/>
              <a:t>                        </a:t>
            </a:r>
            <a:r>
              <a:rPr lang="uk-UA" i="1" dirty="0">
                <a:solidFill>
                  <a:schemeClr val="accent1">
                    <a:lumMod val="75000"/>
                  </a:schemeClr>
                </a:solidFill>
              </a:rPr>
              <a:t>Метрологія та стандартизація</a:t>
            </a:r>
            <a:r>
              <a:rPr lang="en-US" i="1" dirty="0">
                <a:solidFill>
                  <a:schemeClr val="accent1">
                    <a:lumMod val="75000"/>
                  </a:schemeClr>
                </a:solidFill>
              </a:rPr>
              <a:t>        </a:t>
            </a:r>
            <a:r>
              <a:rPr lang="en-US" sz="1300" i="1" dirty="0"/>
              <a:t>file:jMSC_L2.pptx </a:t>
            </a:r>
            <a:endParaRPr lang="uk-UA" sz="1300" i="1" dirty="0"/>
          </a:p>
        </p:txBody>
      </p:sp>
      <p:sp>
        <p:nvSpPr>
          <p:cNvPr id="7" name="Підзаголовок 2">
            <a:extLst>
              <a:ext uri="{FF2B5EF4-FFF2-40B4-BE49-F238E27FC236}">
                <a16:creationId xmlns:a16="http://schemas.microsoft.com/office/drawing/2014/main" id="{15E4339B-1D76-46DF-9EF8-64AD21EF514B}"/>
              </a:ext>
            </a:extLst>
          </p:cNvPr>
          <p:cNvSpPr txBox="1">
            <a:spLocks/>
          </p:cNvSpPr>
          <p:nvPr/>
        </p:nvSpPr>
        <p:spPr>
          <a:xfrm>
            <a:off x="0" y="1466877"/>
            <a:ext cx="12133277" cy="68872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3900" dirty="0" err="1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Визначення</a:t>
            </a:r>
            <a:r>
              <a:rPr lang="ru-RU" sz="390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3900" b="1" dirty="0" err="1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інтервалу</a:t>
            </a:r>
            <a:r>
              <a:rPr lang="ru-RU" sz="3900" b="1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3900" b="1" dirty="0" err="1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довіри</a:t>
            </a:r>
            <a:r>
              <a:rPr lang="ru-RU" sz="3900" b="1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390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для </a:t>
            </a:r>
            <a:r>
              <a:rPr lang="ru-RU" sz="3900" dirty="0" err="1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прямих</a:t>
            </a:r>
            <a:r>
              <a:rPr lang="ru-RU" sz="390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3900" dirty="0" err="1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вимірів</a:t>
            </a:r>
            <a:endParaRPr lang="uk-UA" sz="3900" b="1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F9E2FB18-1473-4AD0-A307-D726A498026A}"/>
                  </a:ext>
                </a:extLst>
              </p:cNvPr>
              <p:cNvSpPr txBox="1"/>
              <p:nvPr/>
            </p:nvSpPr>
            <p:spPr>
              <a:xfrm>
                <a:off x="104863" y="2264213"/>
                <a:ext cx="12133277" cy="255454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ru-RU" sz="4000" dirty="0">
                    <a:effectLst/>
                    <a:latin typeface="Arial" panose="020B0604020202020204" pitchFamily="34" charset="0"/>
                  </a:rPr>
                  <a:t>При великому </a:t>
                </a:r>
                <a:r>
                  <a:rPr lang="ru-RU" sz="4000" dirty="0" err="1">
                    <a:effectLst/>
                    <a:latin typeface="Arial" panose="020B0604020202020204" pitchFamily="34" charset="0"/>
                  </a:rPr>
                  <a:t>числі</a:t>
                </a:r>
                <a:r>
                  <a:rPr lang="ru-RU" sz="4000" dirty="0">
                    <a:effectLst/>
                    <a:latin typeface="Arial" panose="020B0604020202020204" pitchFamily="34" charset="0"/>
                  </a:rPr>
                  <a:t> </a:t>
                </a:r>
                <a:r>
                  <a:rPr lang="ru-RU" sz="4000" dirty="0" err="1">
                    <a:effectLst/>
                    <a:latin typeface="Arial" panose="020B0604020202020204" pitchFamily="34" charset="0"/>
                  </a:rPr>
                  <a:t>вимірів</a:t>
                </a:r>
                <a:r>
                  <a:rPr lang="ru-RU" sz="4000" dirty="0">
                    <a:effectLst/>
                    <a:latin typeface="Arial" panose="020B0604020202020204" pitchFamily="34" charset="0"/>
                  </a:rPr>
                  <a:t> </a:t>
                </a:r>
                <a:r>
                  <a:rPr lang="ru-RU" sz="4000" dirty="0" err="1">
                    <a:effectLst/>
                    <a:latin typeface="Arial" panose="020B0604020202020204" pitchFamily="34" charset="0"/>
                  </a:rPr>
                  <a:t>ближче</a:t>
                </a:r>
                <a:r>
                  <a:rPr lang="ru-RU" sz="4000" dirty="0">
                    <a:effectLst/>
                    <a:latin typeface="Arial" panose="020B0604020202020204" pitchFamily="34" charset="0"/>
                  </a:rPr>
                  <a:t> </a:t>
                </a:r>
                <a:r>
                  <a:rPr lang="ru-RU" sz="4000" dirty="0" err="1">
                    <a:effectLst/>
                    <a:latin typeface="Arial" panose="020B0604020202020204" pitchFamily="34" charset="0"/>
                  </a:rPr>
                  <a:t>усього</a:t>
                </a:r>
                <a:r>
                  <a:rPr lang="ru-RU" sz="4000" dirty="0">
                    <a:effectLst/>
                    <a:latin typeface="Arial" panose="020B0604020202020204" pitchFamily="34" charset="0"/>
                  </a:rPr>
                  <a:t> до </a:t>
                </a:r>
                <a:r>
                  <a:rPr lang="ru-RU" sz="4000" dirty="0" err="1">
                    <a:effectLst/>
                    <a:latin typeface="Arial" panose="020B0604020202020204" pitchFamily="34" charset="0"/>
                  </a:rPr>
                  <a:t>істинного</a:t>
                </a:r>
                <a:r>
                  <a:rPr lang="ru-RU" sz="4000" dirty="0">
                    <a:effectLst/>
                    <a:latin typeface="Arial" panose="020B0604020202020204" pitchFamily="34" charset="0"/>
                  </a:rPr>
                  <a:t> </a:t>
                </a:r>
                <a:r>
                  <a:rPr lang="ru-RU" sz="4000" dirty="0" err="1">
                    <a:effectLst/>
                    <a:latin typeface="Arial" panose="020B0604020202020204" pitchFamily="34" charset="0"/>
                  </a:rPr>
                  <a:t>значення</a:t>
                </a:r>
                <a:r>
                  <a:rPr lang="ru-RU" sz="4000" dirty="0">
                    <a:effectLst/>
                    <a:latin typeface="Arial" panose="020B0604020202020204" pitchFamily="34" charset="0"/>
                  </a:rPr>
                  <a:t> </a:t>
                </a:r>
                <a:r>
                  <a:rPr lang="ru-RU" sz="4000" dirty="0" err="1">
                    <a:effectLst/>
                    <a:latin typeface="Arial" panose="020B0604020202020204" pitchFamily="34" charset="0"/>
                  </a:rPr>
                  <a:t>величини</a:t>
                </a:r>
                <a:r>
                  <a:rPr lang="ru-RU" sz="4000" dirty="0">
                    <a:effectLst/>
                    <a:latin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uk-UA" sz="4000" i="1" smtClean="0">
                        <a:solidFill>
                          <a:srgbClr val="FF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𝑥</m:t>
                    </m:r>
                  </m:oMath>
                </a14:m>
                <a:r>
                  <a:rPr lang="ru-RU" sz="4000" dirty="0">
                    <a:effectLst/>
                    <a:latin typeface="Arial" panose="020B0604020202020204" pitchFamily="34" charset="0"/>
                  </a:rPr>
                  <a:t> </a:t>
                </a:r>
                <a:r>
                  <a:rPr lang="ru-RU" sz="4000" dirty="0" err="1">
                    <a:effectLst/>
                    <a:latin typeface="Arial" panose="020B0604020202020204" pitchFamily="34" charset="0"/>
                  </a:rPr>
                  <a:t>лежить</a:t>
                </a:r>
                <a:r>
                  <a:rPr lang="ru-RU" sz="4000" dirty="0">
                    <a:effectLst/>
                    <a:latin typeface="Arial" panose="020B0604020202020204" pitchFamily="34" charset="0"/>
                  </a:rPr>
                  <a:t> </a:t>
                </a:r>
                <a:r>
                  <a:rPr lang="ru-RU" sz="4000" dirty="0" err="1">
                    <a:solidFill>
                      <a:srgbClr val="0070C0"/>
                    </a:solidFill>
                    <a:effectLst/>
                    <a:latin typeface="Arial" panose="020B0604020202020204" pitchFamily="34" charset="0"/>
                  </a:rPr>
                  <a:t>середнє</a:t>
                </a:r>
                <a:r>
                  <a:rPr lang="ru-RU" sz="4000" dirty="0">
                    <a:solidFill>
                      <a:srgbClr val="0070C0"/>
                    </a:solidFill>
                    <a:effectLst/>
                    <a:latin typeface="Arial" panose="020B0604020202020204" pitchFamily="34" charset="0"/>
                  </a:rPr>
                  <a:t> </a:t>
                </a:r>
                <a:r>
                  <a:rPr lang="ru-RU" sz="4000" dirty="0" err="1">
                    <a:solidFill>
                      <a:srgbClr val="0070C0"/>
                    </a:solidFill>
                    <a:effectLst/>
                    <a:latin typeface="Arial" panose="020B0604020202020204" pitchFamily="34" charset="0"/>
                  </a:rPr>
                  <a:t>арифметичне</a:t>
                </a:r>
                <a:r>
                  <a:rPr lang="ru-RU" sz="4000" dirty="0">
                    <a:solidFill>
                      <a:srgbClr val="0070C0"/>
                    </a:solidFill>
                    <a:effectLst/>
                    <a:latin typeface="Arial" panose="020B0604020202020204" pitchFamily="34" charset="0"/>
                  </a:rPr>
                  <a:t> </a:t>
                </a:r>
                <a:r>
                  <a:rPr lang="ru-RU" sz="4000" dirty="0" err="1">
                    <a:solidFill>
                      <a:srgbClr val="0070C0"/>
                    </a:solidFill>
                    <a:effectLst/>
                    <a:latin typeface="Arial" panose="020B0604020202020204" pitchFamily="34" charset="0"/>
                  </a:rPr>
                  <a:t>результатів</a:t>
                </a:r>
                <a:r>
                  <a:rPr lang="ru-RU" sz="4000" dirty="0">
                    <a:solidFill>
                      <a:srgbClr val="0070C0"/>
                    </a:solidFill>
                    <a:effectLst/>
                    <a:latin typeface="Arial" panose="020B0604020202020204" pitchFamily="34" charset="0"/>
                  </a:rPr>
                  <a:t> </a:t>
                </a:r>
                <a:r>
                  <a:rPr lang="ru-RU" sz="4000" dirty="0" err="1">
                    <a:solidFill>
                      <a:srgbClr val="0070C0"/>
                    </a:solidFill>
                    <a:effectLst/>
                    <a:latin typeface="Arial" panose="020B0604020202020204" pitchFamily="34" charset="0"/>
                  </a:rPr>
                  <a:t>вимірювання</a:t>
                </a:r>
                <a:r>
                  <a:rPr lang="ru-RU" sz="4000" dirty="0">
                    <a:solidFill>
                      <a:srgbClr val="0070C0"/>
                    </a:solidFill>
                    <a:effectLst/>
                    <a:latin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uk-UA" sz="40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uk-UA" sz="40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acc>
                  </m:oMath>
                </a14:m>
                <a:r>
                  <a:rPr lang="ru-RU" sz="4000" dirty="0">
                    <a:effectLst/>
                    <a:latin typeface="Arial" panose="020B0604020202020204" pitchFamily="34" charset="0"/>
                  </a:rPr>
                  <a:t> , яке </a:t>
                </a:r>
                <a:r>
                  <a:rPr lang="ru-RU" sz="4000" dirty="0" err="1">
                    <a:effectLst/>
                    <a:latin typeface="Arial" panose="020B0604020202020204" pitchFamily="34" charset="0"/>
                  </a:rPr>
                  <a:t>обчислюється</a:t>
                </a:r>
                <a:r>
                  <a:rPr lang="ru-RU" sz="4000" dirty="0">
                    <a:effectLst/>
                    <a:latin typeface="Arial" panose="020B0604020202020204" pitchFamily="34" charset="0"/>
                  </a:rPr>
                  <a:t> за формулою:</a:t>
                </a:r>
                <a:endParaRPr lang="uk-UA" sz="400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F9E2FB18-1473-4AD0-A307-D726A498026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4863" y="2264213"/>
                <a:ext cx="12133277" cy="2554545"/>
              </a:xfrm>
              <a:prstGeom prst="rect">
                <a:avLst/>
              </a:prstGeom>
              <a:blipFill>
                <a:blip r:embed="rId3"/>
                <a:stretch>
                  <a:fillRect l="-1758" t="-4296" b="-8831"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970D7956-A592-4217-A98F-E32DC80F813F}"/>
                  </a:ext>
                </a:extLst>
              </p:cNvPr>
              <p:cNvSpPr txBox="1"/>
              <p:nvPr/>
            </p:nvSpPr>
            <p:spPr>
              <a:xfrm>
                <a:off x="1409350" y="5225964"/>
                <a:ext cx="9496338" cy="118352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uk-UA" sz="40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uk-UA" sz="40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acc>
                    <m:r>
                      <a:rPr lang="uk-UA" sz="4000" i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uk-UA" sz="40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uk-UA" sz="40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uk-UA" sz="40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uk-UA" sz="4000" i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uk-UA" sz="4000" i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sSub>
                          <m:sSubPr>
                            <m:ctrlPr>
                              <a:rPr lang="uk-UA" sz="40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uk-UA" sz="40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uk-UA" sz="4000" i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a:rPr lang="uk-UA" sz="4000" i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sSub>
                          <m:sSubPr>
                            <m:ctrlPr>
                              <a:rPr lang="uk-UA" sz="40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uk-UA" sz="40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uk-UA" sz="4000" i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3</m:t>
                            </m:r>
                          </m:sub>
                        </m:sSub>
                        <m:r>
                          <a:rPr lang="uk-UA" sz="4000" i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+…+</m:t>
                        </m:r>
                        <m:sSub>
                          <m:sSubPr>
                            <m:ctrlPr>
                              <a:rPr lang="uk-UA" sz="40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uk-UA" sz="40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uk-UA" sz="40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sub>
                        </m:sSub>
                      </m:num>
                      <m:den>
                        <m:r>
                          <a:rPr lang="uk-UA" sz="40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den>
                    </m:f>
                    <m:r>
                      <a:rPr lang="uk-UA" sz="4000" i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uk-UA" sz="40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nary>
                          <m:naryPr>
                            <m:chr m:val="∑"/>
                            <m:limLoc m:val="undOvr"/>
                            <m:grow m:val="on"/>
                            <m:ctrlPr>
                              <a:rPr lang="uk-UA" sz="40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naryPr>
                          <m:sub>
                            <m:r>
                              <a:rPr lang="uk-UA" sz="40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uk-UA" sz="4000" i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=1</m:t>
                            </m:r>
                          </m:sub>
                          <m:sup>
                            <m:r>
                              <a:rPr lang="uk-UA" sz="40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sup>
                          <m:e>
                            <m:sSub>
                              <m:sSubPr>
                                <m:ctrlPr>
                                  <a:rPr lang="uk-UA" sz="4000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uk-UA" sz="4000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uk-UA" sz="4000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</m:sSub>
                          </m:e>
                        </m:nary>
                      </m:num>
                      <m:den>
                        <m:r>
                          <a:rPr lang="uk-UA" sz="40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den>
                    </m:f>
                  </m:oMath>
                </a14:m>
                <a:r>
                  <a:rPr lang="uk-UA" sz="4000" dirty="0">
                    <a:solidFill>
                      <a:srgbClr val="FF0000"/>
                    </a:solidFill>
                  </a:rPr>
                  <a:t>        (1)</a:t>
                </a:r>
              </a:p>
            </p:txBody>
          </p:sp>
        </mc:Choice>
        <mc:Fallback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970D7956-A592-4217-A98F-E32DC80F813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09350" y="5225964"/>
                <a:ext cx="9496338" cy="1183529"/>
              </a:xfrm>
              <a:prstGeom prst="rect">
                <a:avLst/>
              </a:prstGeom>
              <a:blipFill>
                <a:blip r:embed="rId4"/>
                <a:stretch>
                  <a:fillRect b="-10825"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2065030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кутник 4">
            <a:extLst>
              <a:ext uri="{FF2B5EF4-FFF2-40B4-BE49-F238E27FC236}">
                <a16:creationId xmlns:a16="http://schemas.microsoft.com/office/drawing/2014/main" id="{CBC38BCA-96F6-49B5-BC6D-8B29D9A418C9}"/>
              </a:ext>
            </a:extLst>
          </p:cNvPr>
          <p:cNvSpPr/>
          <p:nvPr/>
        </p:nvSpPr>
        <p:spPr>
          <a:xfrm>
            <a:off x="1" y="72721"/>
            <a:ext cx="12192000" cy="363507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003">
            <a:schemeClr val="lt2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831436A-7AD8-49D1-81F7-A772406FEF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35310" y="996541"/>
            <a:ext cx="10357607" cy="286275"/>
          </a:xfrm>
        </p:spPr>
        <p:txBody>
          <a:bodyPr>
            <a:noAutofit/>
          </a:bodyPr>
          <a:lstStyle/>
          <a:p>
            <a:r>
              <a:rPr lang="uk-UA" sz="480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Вимірювання фізичних величин</a:t>
            </a:r>
            <a:endParaRPr lang="uk-UA" sz="4800" b="1" dirty="0">
              <a:solidFill>
                <a:srgbClr val="FF0000"/>
              </a:solidFill>
            </a:endParaRPr>
          </a:p>
        </p:txBody>
      </p:sp>
      <p:sp>
        <p:nvSpPr>
          <p:cNvPr id="4" name="Підзаголовок 2">
            <a:extLst>
              <a:ext uri="{FF2B5EF4-FFF2-40B4-BE49-F238E27FC236}">
                <a16:creationId xmlns:a16="http://schemas.microsoft.com/office/drawing/2014/main" id="{BC6D2037-A6D6-4779-9F4E-69AEB61ECDB4}"/>
              </a:ext>
            </a:extLst>
          </p:cNvPr>
          <p:cNvSpPr txBox="1">
            <a:spLocks/>
          </p:cNvSpPr>
          <p:nvPr/>
        </p:nvSpPr>
        <p:spPr>
          <a:xfrm>
            <a:off x="151003" y="72721"/>
            <a:ext cx="12040998" cy="435178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L2-</a:t>
            </a:r>
            <a:r>
              <a:rPr lang="uk-UA" dirty="0">
                <a:solidFill>
                  <a:schemeClr val="accent1">
                    <a:lumMod val="75000"/>
                  </a:schemeClr>
                </a:solidFill>
              </a:rPr>
              <a:t>7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-</a:t>
            </a:r>
            <a:r>
              <a:rPr lang="uk-UA" dirty="0">
                <a:solidFill>
                  <a:schemeClr val="accent1">
                    <a:lumMod val="75000"/>
                  </a:schemeClr>
                </a:solidFill>
              </a:rPr>
              <a:t>39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    </a:t>
            </a:r>
            <a:r>
              <a:rPr lang="uk-UA" dirty="0">
                <a:solidFill>
                  <a:schemeClr val="accent1">
                    <a:lumMod val="75000"/>
                  </a:schemeClr>
                </a:solidFill>
              </a:rPr>
              <a:t>                   </a:t>
            </a:r>
            <a:r>
              <a:rPr lang="en-US" b="1" dirty="0">
                <a:hlinkClick r:id="rId2"/>
              </a:rPr>
              <a:t>www.k123.com.ua</a:t>
            </a:r>
            <a:r>
              <a:rPr lang="en-US" b="1" dirty="0"/>
              <a:t>      </a:t>
            </a:r>
            <a:r>
              <a:rPr lang="uk-UA" b="1" dirty="0"/>
              <a:t>                        </a:t>
            </a:r>
            <a:r>
              <a:rPr lang="uk-UA" i="1" dirty="0">
                <a:solidFill>
                  <a:schemeClr val="accent1">
                    <a:lumMod val="75000"/>
                  </a:schemeClr>
                </a:solidFill>
              </a:rPr>
              <a:t>Метрологія та стандартизація</a:t>
            </a:r>
            <a:r>
              <a:rPr lang="en-US" i="1" dirty="0">
                <a:solidFill>
                  <a:schemeClr val="accent1">
                    <a:lumMod val="75000"/>
                  </a:schemeClr>
                </a:solidFill>
              </a:rPr>
              <a:t>        </a:t>
            </a:r>
            <a:r>
              <a:rPr lang="en-US" sz="1300" i="1" dirty="0"/>
              <a:t>file:jMSC_L2.pptx </a:t>
            </a:r>
            <a:endParaRPr lang="uk-UA" sz="1300" i="1" dirty="0"/>
          </a:p>
        </p:txBody>
      </p:sp>
      <p:sp>
        <p:nvSpPr>
          <p:cNvPr id="7" name="Підзаголовок 2">
            <a:extLst>
              <a:ext uri="{FF2B5EF4-FFF2-40B4-BE49-F238E27FC236}">
                <a16:creationId xmlns:a16="http://schemas.microsoft.com/office/drawing/2014/main" id="{15E4339B-1D76-46DF-9EF8-64AD21EF514B}"/>
              </a:ext>
            </a:extLst>
          </p:cNvPr>
          <p:cNvSpPr txBox="1">
            <a:spLocks/>
          </p:cNvSpPr>
          <p:nvPr/>
        </p:nvSpPr>
        <p:spPr>
          <a:xfrm>
            <a:off x="1276524" y="2276904"/>
            <a:ext cx="10644859" cy="4444283"/>
          </a:xfrm>
          <a:prstGeom prst="rect">
            <a:avLst/>
          </a:prstGeom>
        </p:spPr>
        <p:txBody>
          <a:bodyPr vert="horz" lIns="91440" tIns="45720" rIns="91440" bIns="45720" numCol="6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uk-UA" sz="800" b="1" dirty="0">
                <a:solidFill>
                  <a:srgbClr val="FF0000"/>
                </a:solidFill>
                <a:latin typeface="Arial" panose="020B0604020202020204" pitchFamily="34" charset="0"/>
              </a:rPr>
              <a:t>Вихідні данні</a:t>
            </a:r>
          </a:p>
          <a:p>
            <a:r>
              <a:rPr lang="en-US" sz="800" b="1" dirty="0">
                <a:solidFill>
                  <a:srgbClr val="FF0000"/>
                </a:solidFill>
                <a:latin typeface="Arial" panose="020B0604020202020204" pitchFamily="34" charset="0"/>
              </a:rPr>
              <a:t>http://www.k123.com.ua/jms_vv31_m3.html</a:t>
            </a:r>
            <a:endParaRPr lang="uk-UA" sz="800" b="1" dirty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r>
              <a:rPr lang="en-US" sz="800" b="1" dirty="0">
                <a:solidFill>
                  <a:srgbClr val="FF0000"/>
                </a:solidFill>
                <a:latin typeface="Arial" panose="020B0604020202020204" pitchFamily="34" charset="0"/>
              </a:rPr>
              <a:t>http://msc.k123.com.ua/job_11.html</a:t>
            </a:r>
            <a:endParaRPr lang="uk-UA" sz="800" b="1" dirty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r>
              <a:rPr lang="en-US" sz="800" b="1" dirty="0">
                <a:solidFill>
                  <a:srgbClr val="FF0000"/>
                </a:solidFill>
                <a:latin typeface="Arial" panose="020B0604020202020204" pitchFamily="34" charset="0"/>
              </a:rPr>
              <a:t>http://msc.k123.com.ua/job1/v22.txt</a:t>
            </a:r>
          </a:p>
          <a:p>
            <a:r>
              <a:rPr lang="en-US" sz="14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0,00</a:t>
            </a:r>
          </a:p>
          <a:p>
            <a:r>
              <a:rPr lang="en-US" sz="14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0,03</a:t>
            </a:r>
          </a:p>
          <a:p>
            <a:r>
              <a:rPr lang="en-US" sz="14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0,07</a:t>
            </a:r>
          </a:p>
          <a:p>
            <a:r>
              <a:rPr lang="en-US" sz="14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0,08</a:t>
            </a:r>
          </a:p>
          <a:p>
            <a:r>
              <a:rPr lang="en-US" sz="14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0,08</a:t>
            </a:r>
          </a:p>
          <a:p>
            <a:r>
              <a:rPr lang="en-US" sz="14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0,09</a:t>
            </a:r>
          </a:p>
          <a:p>
            <a:r>
              <a:rPr lang="en-US" sz="14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0,10</a:t>
            </a:r>
          </a:p>
          <a:p>
            <a:r>
              <a:rPr lang="en-US" sz="14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0,16</a:t>
            </a:r>
          </a:p>
          <a:p>
            <a:r>
              <a:rPr lang="en-US" sz="14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0,20</a:t>
            </a:r>
          </a:p>
          <a:p>
            <a:r>
              <a:rPr lang="en-US" sz="14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0,24</a:t>
            </a:r>
          </a:p>
          <a:p>
            <a:r>
              <a:rPr lang="en-US" sz="14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0,26</a:t>
            </a:r>
          </a:p>
          <a:p>
            <a:r>
              <a:rPr lang="en-US" sz="14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0,30</a:t>
            </a:r>
          </a:p>
          <a:p>
            <a:r>
              <a:rPr lang="en-US" sz="14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0,33</a:t>
            </a:r>
          </a:p>
          <a:p>
            <a:r>
              <a:rPr lang="en-US" sz="14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0,33</a:t>
            </a:r>
          </a:p>
          <a:p>
            <a:r>
              <a:rPr lang="en-US" sz="14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0,39</a:t>
            </a:r>
          </a:p>
          <a:p>
            <a:r>
              <a:rPr lang="en-US" sz="14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0,40</a:t>
            </a:r>
          </a:p>
          <a:p>
            <a:r>
              <a:rPr lang="en-US" sz="14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0,47</a:t>
            </a:r>
          </a:p>
          <a:p>
            <a:r>
              <a:rPr lang="en-US" sz="14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0,50</a:t>
            </a:r>
          </a:p>
          <a:p>
            <a:r>
              <a:rPr lang="en-US" sz="14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0,53</a:t>
            </a:r>
          </a:p>
          <a:p>
            <a:r>
              <a:rPr lang="en-US" sz="14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0,56</a:t>
            </a:r>
          </a:p>
          <a:p>
            <a:r>
              <a:rPr lang="en-US" sz="14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0,57</a:t>
            </a:r>
          </a:p>
          <a:p>
            <a:r>
              <a:rPr lang="en-US" sz="14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0,57</a:t>
            </a:r>
          </a:p>
          <a:p>
            <a:r>
              <a:rPr lang="en-US" sz="14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0,63</a:t>
            </a:r>
          </a:p>
          <a:p>
            <a:r>
              <a:rPr lang="en-US" sz="14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0,64</a:t>
            </a:r>
          </a:p>
          <a:p>
            <a:r>
              <a:rPr lang="en-US" sz="14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0,71</a:t>
            </a:r>
          </a:p>
          <a:p>
            <a:r>
              <a:rPr lang="en-US" sz="14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0,83</a:t>
            </a:r>
          </a:p>
          <a:p>
            <a:r>
              <a:rPr lang="en-US" sz="14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0,91</a:t>
            </a:r>
          </a:p>
          <a:p>
            <a:r>
              <a:rPr lang="en-US" sz="14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0,94</a:t>
            </a:r>
          </a:p>
          <a:p>
            <a:r>
              <a:rPr lang="en-US" sz="14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0,94</a:t>
            </a:r>
          </a:p>
          <a:p>
            <a:r>
              <a:rPr lang="en-US" sz="14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0,96</a:t>
            </a:r>
          </a:p>
          <a:p>
            <a:r>
              <a:rPr lang="en-US" sz="14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1,01</a:t>
            </a:r>
          </a:p>
          <a:p>
            <a:r>
              <a:rPr lang="en-US" sz="14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1,03</a:t>
            </a:r>
          </a:p>
          <a:p>
            <a:r>
              <a:rPr lang="en-US" sz="14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1,09</a:t>
            </a:r>
          </a:p>
          <a:p>
            <a:r>
              <a:rPr lang="en-US" sz="14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1,09</a:t>
            </a:r>
          </a:p>
          <a:p>
            <a:r>
              <a:rPr lang="en-US" sz="14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1,18</a:t>
            </a:r>
          </a:p>
          <a:p>
            <a:r>
              <a:rPr lang="en-US" sz="14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1,19</a:t>
            </a:r>
          </a:p>
          <a:p>
            <a:r>
              <a:rPr lang="en-US" sz="14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1,22</a:t>
            </a:r>
          </a:p>
          <a:p>
            <a:r>
              <a:rPr lang="en-US" sz="14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1,23</a:t>
            </a:r>
          </a:p>
          <a:p>
            <a:r>
              <a:rPr lang="en-US" sz="14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1,25</a:t>
            </a:r>
          </a:p>
          <a:p>
            <a:r>
              <a:rPr lang="en-US" sz="14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1,27</a:t>
            </a:r>
          </a:p>
          <a:p>
            <a:r>
              <a:rPr lang="en-US" sz="14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1,27</a:t>
            </a:r>
          </a:p>
          <a:p>
            <a:r>
              <a:rPr lang="en-US" sz="14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1,29</a:t>
            </a:r>
          </a:p>
          <a:p>
            <a:r>
              <a:rPr lang="en-US" sz="14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1,31</a:t>
            </a:r>
          </a:p>
          <a:p>
            <a:r>
              <a:rPr lang="en-US" sz="14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1,32</a:t>
            </a:r>
          </a:p>
          <a:p>
            <a:r>
              <a:rPr lang="en-US" sz="14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1,33</a:t>
            </a:r>
          </a:p>
          <a:p>
            <a:r>
              <a:rPr lang="en-US" sz="14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1,35</a:t>
            </a:r>
          </a:p>
          <a:p>
            <a:r>
              <a:rPr lang="en-US" sz="14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1,36</a:t>
            </a:r>
          </a:p>
          <a:p>
            <a:r>
              <a:rPr lang="en-US" sz="14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1,38</a:t>
            </a:r>
          </a:p>
          <a:p>
            <a:r>
              <a:rPr lang="en-US" sz="14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1,41</a:t>
            </a:r>
          </a:p>
          <a:p>
            <a:r>
              <a:rPr lang="en-US" sz="14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1,50</a:t>
            </a:r>
          </a:p>
          <a:p>
            <a:r>
              <a:rPr lang="en-US" sz="14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1,54</a:t>
            </a:r>
          </a:p>
          <a:p>
            <a:r>
              <a:rPr lang="en-US" sz="14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1,56</a:t>
            </a:r>
          </a:p>
          <a:p>
            <a:r>
              <a:rPr lang="en-US" sz="14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1,60</a:t>
            </a:r>
          </a:p>
          <a:p>
            <a:r>
              <a:rPr lang="en-US" sz="14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1,65</a:t>
            </a:r>
          </a:p>
          <a:p>
            <a:r>
              <a:rPr lang="en-US" sz="14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1,68</a:t>
            </a:r>
          </a:p>
          <a:p>
            <a:r>
              <a:rPr lang="en-US" sz="14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1,70</a:t>
            </a:r>
          </a:p>
          <a:p>
            <a:r>
              <a:rPr lang="en-US" sz="14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1,70</a:t>
            </a:r>
          </a:p>
          <a:p>
            <a:r>
              <a:rPr lang="en-US" sz="14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1,72</a:t>
            </a:r>
          </a:p>
          <a:p>
            <a:r>
              <a:rPr lang="en-US" sz="14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1,74</a:t>
            </a:r>
          </a:p>
          <a:p>
            <a:r>
              <a:rPr lang="en-US" sz="14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1,81</a:t>
            </a:r>
          </a:p>
          <a:p>
            <a:r>
              <a:rPr lang="en-US" sz="14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1,82</a:t>
            </a:r>
          </a:p>
          <a:p>
            <a:r>
              <a:rPr lang="en-US" sz="14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1,83</a:t>
            </a:r>
          </a:p>
          <a:p>
            <a:r>
              <a:rPr lang="en-US" sz="14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1,85</a:t>
            </a:r>
          </a:p>
          <a:p>
            <a:r>
              <a:rPr lang="en-US" sz="14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1,93</a:t>
            </a:r>
          </a:p>
          <a:p>
            <a:r>
              <a:rPr lang="en-US" sz="14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1,99</a:t>
            </a:r>
          </a:p>
        </p:txBody>
      </p:sp>
      <p:sp>
        <p:nvSpPr>
          <p:cNvPr id="8" name="Підзаголовок 2">
            <a:extLst>
              <a:ext uri="{FF2B5EF4-FFF2-40B4-BE49-F238E27FC236}">
                <a16:creationId xmlns:a16="http://schemas.microsoft.com/office/drawing/2014/main" id="{21A8DDBD-594C-43FD-A442-891EDCA2446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87189" y="1157814"/>
            <a:ext cx="11434194" cy="435178"/>
          </a:xfrm>
        </p:spPr>
        <p:txBody>
          <a:bodyPr>
            <a:noAutofit/>
          </a:bodyPr>
          <a:lstStyle/>
          <a:p>
            <a:pPr algn="l"/>
            <a:r>
              <a:rPr lang="uk-UA" sz="36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Українська нотація запису </a:t>
            </a:r>
            <a:r>
              <a:rPr lang="uk-UA" sz="3600" b="1" dirty="0" err="1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десятичних</a:t>
            </a:r>
            <a:r>
              <a:rPr lang="uk-UA" sz="36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знаків «</a:t>
            </a:r>
            <a:r>
              <a:rPr lang="uk-UA" sz="36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uk-UA" sz="36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uk-UA" sz="3600" dirty="0"/>
          </a:p>
        </p:txBody>
      </p:sp>
      <p:sp>
        <p:nvSpPr>
          <p:cNvPr id="10" name="Підзаголовок 2">
            <a:extLst>
              <a:ext uri="{FF2B5EF4-FFF2-40B4-BE49-F238E27FC236}">
                <a16:creationId xmlns:a16="http://schemas.microsoft.com/office/drawing/2014/main" id="{79A6EC66-9C09-4167-A8C1-DD6F4770CF82}"/>
              </a:ext>
            </a:extLst>
          </p:cNvPr>
          <p:cNvSpPr txBox="1">
            <a:spLocks/>
          </p:cNvSpPr>
          <p:nvPr/>
        </p:nvSpPr>
        <p:spPr>
          <a:xfrm>
            <a:off x="487189" y="1679889"/>
            <a:ext cx="10357607" cy="43517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uk-UA" b="1" dirty="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Розрахунок середнього  (загальна кількість елементів </a:t>
            </a:r>
            <a:r>
              <a:rPr lang="uk-UA" b="1" dirty="0" err="1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виборки</a:t>
            </a:r>
            <a:r>
              <a:rPr lang="uk-UA" b="1" dirty="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en-US" b="1" dirty="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n = 65)</a:t>
            </a:r>
            <a:endParaRPr lang="uk-UA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7980A689-FB71-41F0-BB2B-83043343B420}"/>
                  </a:ext>
                </a:extLst>
              </p:cNvPr>
              <p:cNvSpPr txBox="1"/>
              <p:nvPr/>
            </p:nvSpPr>
            <p:spPr>
              <a:xfrm>
                <a:off x="3043107" y="3109155"/>
                <a:ext cx="6102990" cy="196957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uk-UA" sz="44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uk-UA" sz="44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acc>
                    <m:r>
                      <a:rPr lang="uk-UA" sz="4400" i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uk-UA" sz="44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nary>
                          <m:naryPr>
                            <m:chr m:val="∑"/>
                            <m:limLoc m:val="undOvr"/>
                            <m:grow m:val="on"/>
                            <m:ctrlPr>
                              <a:rPr lang="uk-UA" sz="44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naryPr>
                          <m:sub>
                            <m:r>
                              <a:rPr lang="uk-UA" sz="44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uk-UA" sz="4400" i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=1</m:t>
                            </m:r>
                          </m:sub>
                          <m:sup>
                            <m:r>
                              <a:rPr lang="uk-UA" sz="44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sup>
                          <m:e>
                            <m:sSub>
                              <m:sSubPr>
                                <m:ctrlPr>
                                  <a:rPr lang="uk-UA" sz="4400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uk-UA" sz="4400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uk-UA" sz="4400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</m:sSub>
                          </m:e>
                        </m:nary>
                      </m:num>
                      <m:den>
                        <m:r>
                          <a:rPr lang="uk-UA" sz="44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den>
                    </m:f>
                  </m:oMath>
                </a14:m>
                <a:r>
                  <a:rPr lang="uk-UA" sz="4400" dirty="0">
                    <a:solidFill>
                      <a:srgbClr val="FF0000"/>
                    </a:solidFill>
                  </a:rPr>
                  <a:t>=(64,02 /65)= 0,98492307692308 = </a:t>
                </a:r>
                <a:r>
                  <a:rPr lang="uk-UA" sz="4400" b="1" dirty="0">
                    <a:solidFill>
                      <a:srgbClr val="FF0000"/>
                    </a:solidFill>
                  </a:rPr>
                  <a:t>0,98</a:t>
                </a:r>
                <a:r>
                  <a:rPr lang="uk-UA" sz="4400" dirty="0">
                    <a:solidFill>
                      <a:srgbClr val="FF0000"/>
                    </a:solidFill>
                  </a:rPr>
                  <a:t> </a:t>
                </a:r>
              </a:p>
            </p:txBody>
          </p:sp>
        </mc:Choice>
        <mc:Fallback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7980A689-FB71-41F0-BB2B-83043343B42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3107" y="3109155"/>
                <a:ext cx="6102990" cy="1969578"/>
              </a:xfrm>
              <a:prstGeom prst="rect">
                <a:avLst/>
              </a:prstGeom>
              <a:blipFill>
                <a:blip r:embed="rId3"/>
                <a:stretch>
                  <a:fillRect l="-3996" r="-3996" b="-13932"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015302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кутник 4">
            <a:extLst>
              <a:ext uri="{FF2B5EF4-FFF2-40B4-BE49-F238E27FC236}">
                <a16:creationId xmlns:a16="http://schemas.microsoft.com/office/drawing/2014/main" id="{CBC38BCA-96F6-49B5-BC6D-8B29D9A418C9}"/>
              </a:ext>
            </a:extLst>
          </p:cNvPr>
          <p:cNvSpPr/>
          <p:nvPr/>
        </p:nvSpPr>
        <p:spPr>
          <a:xfrm>
            <a:off x="1" y="72721"/>
            <a:ext cx="12192000" cy="363507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003">
            <a:schemeClr val="lt2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831436A-7AD8-49D1-81F7-A772406FEF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35310" y="996541"/>
            <a:ext cx="10357607" cy="286275"/>
          </a:xfrm>
        </p:spPr>
        <p:txBody>
          <a:bodyPr>
            <a:noAutofit/>
          </a:bodyPr>
          <a:lstStyle/>
          <a:p>
            <a:r>
              <a:rPr lang="uk-UA" sz="480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Вимірювання фізичних величин</a:t>
            </a:r>
            <a:endParaRPr lang="uk-UA" sz="4800" b="1" dirty="0">
              <a:solidFill>
                <a:srgbClr val="FF0000"/>
              </a:solidFill>
            </a:endParaRPr>
          </a:p>
        </p:txBody>
      </p:sp>
      <p:sp>
        <p:nvSpPr>
          <p:cNvPr id="4" name="Підзаголовок 2">
            <a:extLst>
              <a:ext uri="{FF2B5EF4-FFF2-40B4-BE49-F238E27FC236}">
                <a16:creationId xmlns:a16="http://schemas.microsoft.com/office/drawing/2014/main" id="{BC6D2037-A6D6-4779-9F4E-69AEB61ECDB4}"/>
              </a:ext>
            </a:extLst>
          </p:cNvPr>
          <p:cNvSpPr txBox="1">
            <a:spLocks/>
          </p:cNvSpPr>
          <p:nvPr/>
        </p:nvSpPr>
        <p:spPr>
          <a:xfrm>
            <a:off x="151003" y="72721"/>
            <a:ext cx="12040998" cy="435178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L2-1</a:t>
            </a:r>
            <a:r>
              <a:rPr lang="uk-UA" dirty="0">
                <a:solidFill>
                  <a:schemeClr val="accent1">
                    <a:lumMod val="75000"/>
                  </a:schemeClr>
                </a:solidFill>
              </a:rPr>
              <a:t>5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-</a:t>
            </a:r>
            <a:r>
              <a:rPr lang="uk-UA" dirty="0">
                <a:solidFill>
                  <a:schemeClr val="accent1">
                    <a:lumMod val="75000"/>
                  </a:schemeClr>
                </a:solidFill>
              </a:rPr>
              <a:t>39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    </a:t>
            </a:r>
            <a:r>
              <a:rPr lang="uk-UA" dirty="0">
                <a:solidFill>
                  <a:schemeClr val="accent1">
                    <a:lumMod val="75000"/>
                  </a:schemeClr>
                </a:solidFill>
              </a:rPr>
              <a:t>                   </a:t>
            </a:r>
            <a:r>
              <a:rPr lang="en-US" b="1" dirty="0">
                <a:hlinkClick r:id="rId2"/>
              </a:rPr>
              <a:t>www.k123.com.ua</a:t>
            </a:r>
            <a:r>
              <a:rPr lang="en-US" b="1" dirty="0"/>
              <a:t>      </a:t>
            </a:r>
            <a:r>
              <a:rPr lang="uk-UA" b="1" dirty="0"/>
              <a:t>                        </a:t>
            </a:r>
            <a:r>
              <a:rPr lang="uk-UA" i="1" dirty="0">
                <a:solidFill>
                  <a:schemeClr val="accent1">
                    <a:lumMod val="75000"/>
                  </a:schemeClr>
                </a:solidFill>
              </a:rPr>
              <a:t>Метрологія та стандартизація</a:t>
            </a:r>
            <a:r>
              <a:rPr lang="en-US" i="1" dirty="0">
                <a:solidFill>
                  <a:schemeClr val="accent1">
                    <a:lumMod val="75000"/>
                  </a:schemeClr>
                </a:solidFill>
              </a:rPr>
              <a:t>        </a:t>
            </a:r>
            <a:r>
              <a:rPr lang="en-US" sz="1300" i="1" dirty="0"/>
              <a:t>file:jMSC_L2.pptx </a:t>
            </a:r>
            <a:endParaRPr lang="uk-UA" sz="1300" i="1" dirty="0"/>
          </a:p>
        </p:txBody>
      </p:sp>
      <p:sp>
        <p:nvSpPr>
          <p:cNvPr id="7" name="Підзаголовок 2">
            <a:extLst>
              <a:ext uri="{FF2B5EF4-FFF2-40B4-BE49-F238E27FC236}">
                <a16:creationId xmlns:a16="http://schemas.microsoft.com/office/drawing/2014/main" id="{15E4339B-1D76-46DF-9EF8-64AD21EF514B}"/>
              </a:ext>
            </a:extLst>
          </p:cNvPr>
          <p:cNvSpPr txBox="1">
            <a:spLocks/>
          </p:cNvSpPr>
          <p:nvPr/>
        </p:nvSpPr>
        <p:spPr>
          <a:xfrm>
            <a:off x="0" y="1466877"/>
            <a:ext cx="12133277" cy="68872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3900" dirty="0" err="1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Визначення</a:t>
            </a:r>
            <a:r>
              <a:rPr lang="ru-RU" sz="390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3900" b="1" dirty="0" err="1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інтервалу</a:t>
            </a:r>
            <a:r>
              <a:rPr lang="ru-RU" sz="3900" b="1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3900" b="1" dirty="0" err="1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довіри</a:t>
            </a:r>
            <a:r>
              <a:rPr lang="ru-RU" sz="3900" b="1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390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для </a:t>
            </a:r>
            <a:r>
              <a:rPr lang="ru-RU" sz="3900" dirty="0" err="1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прямих</a:t>
            </a:r>
            <a:r>
              <a:rPr lang="ru-RU" sz="390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3900" dirty="0" err="1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вимірів</a:t>
            </a:r>
            <a:endParaRPr lang="uk-UA" sz="3900" b="1" dirty="0">
              <a:solidFill>
                <a:srgbClr val="FF0000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9E2FB18-1473-4AD0-A307-D726A498026A}"/>
              </a:ext>
            </a:extLst>
          </p:cNvPr>
          <p:cNvSpPr txBox="1"/>
          <p:nvPr/>
        </p:nvSpPr>
        <p:spPr>
          <a:xfrm>
            <a:off x="104863" y="2264213"/>
            <a:ext cx="12133277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4000" dirty="0" err="1">
                <a:effectLst/>
                <a:latin typeface="Arial" panose="020B0604020202020204" pitchFamily="34" charset="0"/>
              </a:rPr>
              <a:t>Розглянемо</a:t>
            </a:r>
            <a:r>
              <a:rPr lang="ru-RU" sz="4000" dirty="0">
                <a:effectLst/>
                <a:latin typeface="Arial" panose="020B0604020202020204" pitchFamily="34" charset="0"/>
              </a:rPr>
              <a:t> правила </a:t>
            </a:r>
            <a:r>
              <a:rPr lang="ru-RU" sz="4000" dirty="0" err="1">
                <a:effectLst/>
                <a:latin typeface="Arial" panose="020B0604020202020204" pitchFamily="34" charset="0"/>
              </a:rPr>
              <a:t>обробки</a:t>
            </a:r>
            <a:r>
              <a:rPr lang="ru-RU" sz="4000" dirty="0">
                <a:effectLst/>
                <a:latin typeface="Arial" panose="020B0604020202020204" pitchFamily="34" charset="0"/>
              </a:rPr>
              <a:t> </a:t>
            </a:r>
            <a:r>
              <a:rPr lang="ru-RU" sz="4000" dirty="0" err="1">
                <a:effectLst/>
                <a:latin typeface="Arial" panose="020B0604020202020204" pitchFamily="34" charset="0"/>
              </a:rPr>
              <a:t>результатів</a:t>
            </a:r>
            <a:r>
              <a:rPr lang="ru-RU" sz="4000" dirty="0">
                <a:effectLst/>
                <a:latin typeface="Arial" panose="020B0604020202020204" pitchFamily="34" charset="0"/>
              </a:rPr>
              <a:t> </a:t>
            </a:r>
            <a:r>
              <a:rPr lang="ru-RU" sz="4000" dirty="0" err="1">
                <a:effectLst/>
                <a:latin typeface="Arial" panose="020B0604020202020204" pitchFamily="34" charset="0"/>
              </a:rPr>
              <a:t>вимірювань</a:t>
            </a:r>
            <a:r>
              <a:rPr lang="ru-RU" sz="4000" dirty="0">
                <a:effectLst/>
                <a:latin typeface="Arial" panose="020B0604020202020204" pitchFamily="34" charset="0"/>
              </a:rPr>
              <a:t> за </a:t>
            </a:r>
            <a:r>
              <a:rPr lang="ru-RU" sz="4000" dirty="0" err="1"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наявності</a:t>
            </a:r>
            <a:r>
              <a:rPr lang="ru-RU" sz="4000" dirty="0"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4000" dirty="0" err="1"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лише</a:t>
            </a:r>
            <a:r>
              <a:rPr lang="ru-RU" sz="4000" dirty="0"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4000" dirty="0" err="1"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випадкових</a:t>
            </a:r>
            <a:r>
              <a:rPr lang="ru-RU" sz="4000" dirty="0"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4000" dirty="0" err="1"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похибок</a:t>
            </a:r>
            <a:r>
              <a:rPr lang="ru-RU" sz="4000" dirty="0">
                <a:effectLst/>
                <a:latin typeface="Arial" panose="020B0604020202020204" pitchFamily="34" charset="0"/>
              </a:rPr>
              <a:t>. </a:t>
            </a:r>
            <a:endParaRPr lang="uk-UA" sz="40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88B898A-8675-406B-847C-F66A21AFA97D}"/>
              </a:ext>
            </a:extLst>
          </p:cNvPr>
          <p:cNvSpPr txBox="1"/>
          <p:nvPr/>
        </p:nvSpPr>
        <p:spPr>
          <a:xfrm>
            <a:off x="104863" y="4113850"/>
            <a:ext cx="11660696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320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Для </a:t>
            </a:r>
            <a:r>
              <a:rPr lang="ru-RU" sz="3200" dirty="0" err="1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отримання</a:t>
            </a:r>
            <a:r>
              <a:rPr lang="ru-RU" sz="320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3200" dirty="0" err="1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коректних</a:t>
            </a:r>
            <a:r>
              <a:rPr lang="ru-RU" sz="320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не </a:t>
            </a:r>
            <a:r>
              <a:rPr lang="ru-RU" sz="3200" dirty="0" err="1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зміщених</a:t>
            </a:r>
            <a:r>
              <a:rPr lang="ru-RU" sz="320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3200" dirty="0" err="1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статистичних</a:t>
            </a:r>
            <a:r>
              <a:rPr lang="ru-RU" sz="320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3200" dirty="0" err="1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оцінок</a:t>
            </a:r>
            <a:r>
              <a:rPr lang="ru-RU" sz="3200" dirty="0">
                <a:effectLst/>
                <a:latin typeface="Arial" panose="020B0604020202020204" pitchFamily="34" charset="0"/>
              </a:rPr>
              <a:t>: - </a:t>
            </a:r>
            <a:r>
              <a:rPr lang="ru-RU" sz="3200" dirty="0" err="1">
                <a:effectLst/>
                <a:latin typeface="Arial" panose="020B0604020202020204" pitchFamily="34" charset="0"/>
              </a:rPr>
              <a:t>виміри</a:t>
            </a:r>
            <a:r>
              <a:rPr lang="ru-RU" sz="3200" dirty="0">
                <a:effectLst/>
                <a:latin typeface="Arial" panose="020B0604020202020204" pitchFamily="34" charset="0"/>
              </a:rPr>
              <a:t> </a:t>
            </a:r>
            <a:r>
              <a:rPr lang="ru-RU" sz="3200" dirty="0" err="1">
                <a:effectLst/>
                <a:latin typeface="Arial" panose="020B0604020202020204" pitchFamily="34" charset="0"/>
              </a:rPr>
              <a:t>із</a:t>
            </a:r>
            <a:r>
              <a:rPr lang="ru-RU" sz="3200" dirty="0">
                <a:effectLst/>
                <a:latin typeface="Arial" panose="020B0604020202020204" pitchFamily="34" charset="0"/>
              </a:rPr>
              <a:t> </a:t>
            </a:r>
            <a:r>
              <a:rPr lang="ru-RU" sz="3200" dirty="0"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грубою </a:t>
            </a:r>
            <a:r>
              <a:rPr lang="ru-RU" sz="3200" dirty="0" err="1"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похибкою</a:t>
            </a:r>
            <a:r>
              <a:rPr lang="ru-RU" sz="3200" dirty="0"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3200" dirty="0" err="1">
                <a:effectLst/>
                <a:latin typeface="Arial" panose="020B0604020202020204" pitchFamily="34" charset="0"/>
              </a:rPr>
              <a:t>вимірювання</a:t>
            </a:r>
            <a:r>
              <a:rPr lang="ru-RU" sz="3200" dirty="0">
                <a:effectLst/>
                <a:latin typeface="Arial" panose="020B0604020202020204" pitchFamily="34" charset="0"/>
              </a:rPr>
              <a:t> </a:t>
            </a:r>
            <a:r>
              <a:rPr lang="ru-RU" sz="3200" dirty="0" err="1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вилучено</a:t>
            </a:r>
            <a:r>
              <a:rPr lang="ru-RU" sz="3200" dirty="0">
                <a:effectLst/>
                <a:latin typeface="Arial" panose="020B0604020202020204" pitchFamily="34" charset="0"/>
              </a:rPr>
              <a:t> з </a:t>
            </a:r>
            <a:r>
              <a:rPr lang="ru-RU" sz="3200" dirty="0" err="1">
                <a:effectLst/>
                <a:latin typeface="Arial" panose="020B0604020202020204" pitchFamily="34" charset="0"/>
              </a:rPr>
              <a:t>виборки</a:t>
            </a:r>
            <a:r>
              <a:rPr lang="ru-RU" sz="3200" dirty="0">
                <a:effectLst/>
                <a:latin typeface="Arial" panose="020B0604020202020204" pitchFamily="34" charset="0"/>
              </a:rPr>
              <a:t>;</a:t>
            </a:r>
          </a:p>
          <a:p>
            <a:r>
              <a:rPr lang="ru-RU" sz="3200" dirty="0">
                <a:latin typeface="Arial" panose="020B0604020202020204" pitchFamily="34" charset="0"/>
              </a:rPr>
              <a:t>-</a:t>
            </a:r>
            <a:r>
              <a:rPr lang="ru-RU" sz="3200" dirty="0">
                <a:effectLst/>
                <a:latin typeface="Arial" panose="020B0604020202020204" pitchFamily="34" charset="0"/>
              </a:rPr>
              <a:t> </a:t>
            </a:r>
            <a:r>
              <a:rPr lang="ru-RU" sz="3200" dirty="0"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систематична </a:t>
            </a:r>
            <a:r>
              <a:rPr lang="ru-RU" sz="3200" dirty="0" err="1"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похибка</a:t>
            </a:r>
            <a:r>
              <a:rPr lang="ru-RU" sz="3200" dirty="0"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3200" dirty="0" err="1">
                <a:effectLst/>
                <a:latin typeface="Arial" panose="020B0604020202020204" pitchFamily="34" charset="0"/>
              </a:rPr>
              <a:t>виявлена</a:t>
            </a:r>
            <a:r>
              <a:rPr lang="ru-RU" sz="3200" dirty="0">
                <a:effectLst/>
                <a:latin typeface="Arial" panose="020B0604020202020204" pitchFamily="34" charset="0"/>
              </a:rPr>
              <a:t> й </a:t>
            </a:r>
            <a:r>
              <a:rPr lang="ru-RU" sz="3200" dirty="0" err="1">
                <a:effectLst/>
                <a:latin typeface="Arial" panose="020B0604020202020204" pitchFamily="34" charset="0"/>
              </a:rPr>
              <a:t>відповідні</a:t>
            </a:r>
            <a:r>
              <a:rPr lang="ru-RU" sz="3200" dirty="0">
                <a:effectLst/>
                <a:latin typeface="Arial" panose="020B0604020202020204" pitchFamily="34" charset="0"/>
              </a:rPr>
              <a:t> </a:t>
            </a:r>
            <a:r>
              <a:rPr lang="ru-RU" sz="3200" dirty="0" err="1">
                <a:effectLst/>
                <a:latin typeface="Arial" panose="020B0604020202020204" pitchFamily="34" charset="0"/>
              </a:rPr>
              <a:t>значення</a:t>
            </a:r>
            <a:r>
              <a:rPr lang="ru-RU" sz="3200" dirty="0">
                <a:effectLst/>
                <a:latin typeface="Arial" panose="020B0604020202020204" pitchFamily="34" charset="0"/>
              </a:rPr>
              <a:t> </a:t>
            </a:r>
            <a:r>
              <a:rPr lang="ru-RU" sz="3200" dirty="0" err="1">
                <a:effectLst/>
                <a:latin typeface="Arial" panose="020B0604020202020204" pitchFamily="34" charset="0"/>
              </a:rPr>
              <a:t>вимірів</a:t>
            </a:r>
            <a:r>
              <a:rPr lang="ru-RU" sz="3200" dirty="0">
                <a:effectLst/>
                <a:latin typeface="Arial" panose="020B0604020202020204" pitchFamily="34" charset="0"/>
              </a:rPr>
              <a:t> </a:t>
            </a:r>
            <a:r>
              <a:rPr lang="ru-RU" sz="3200" dirty="0" err="1">
                <a:effectLst/>
                <a:latin typeface="Arial" panose="020B0604020202020204" pitchFamily="34" charset="0"/>
              </a:rPr>
              <a:t>скореговані</a:t>
            </a:r>
            <a:r>
              <a:rPr lang="ru-RU" sz="3200" dirty="0">
                <a:effectLst/>
                <a:latin typeface="Arial" panose="020B0604020202020204" pitchFamily="34" charset="0"/>
              </a:rPr>
              <a:t> (</a:t>
            </a:r>
            <a:r>
              <a:rPr lang="ru-RU" sz="3200" dirty="0" err="1">
                <a:effectLst/>
                <a:latin typeface="Arial" panose="020B0604020202020204" pitchFamily="34" charset="0"/>
              </a:rPr>
              <a:t>вплив</a:t>
            </a:r>
            <a:r>
              <a:rPr lang="ru-RU" sz="3200" dirty="0">
                <a:effectLst/>
                <a:latin typeface="Arial" panose="020B0604020202020204" pitchFamily="34" charset="0"/>
              </a:rPr>
              <a:t> </a:t>
            </a:r>
            <a:r>
              <a:rPr lang="ru-RU" sz="3200" dirty="0" err="1">
                <a:effectLst/>
                <a:latin typeface="Arial" panose="020B0604020202020204" pitchFamily="34" charset="0"/>
              </a:rPr>
              <a:t>похибки</a:t>
            </a:r>
            <a:r>
              <a:rPr lang="ru-RU" sz="3200" dirty="0">
                <a:effectLst/>
                <a:latin typeface="Arial" panose="020B0604020202020204" pitchFamily="34" charset="0"/>
              </a:rPr>
              <a:t> – </a:t>
            </a:r>
            <a:r>
              <a:rPr lang="ru-RU" sz="3200" dirty="0" err="1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компенсовано</a:t>
            </a:r>
            <a:r>
              <a:rPr lang="ru-RU" sz="3200" dirty="0">
                <a:effectLst/>
                <a:latin typeface="Arial" panose="020B0604020202020204" pitchFamily="34" charset="0"/>
              </a:rPr>
              <a:t>)</a:t>
            </a:r>
            <a:endParaRPr lang="uk-UA" sz="3200" dirty="0"/>
          </a:p>
        </p:txBody>
      </p:sp>
    </p:spTree>
    <p:extLst>
      <p:ext uri="{BB962C8B-B14F-4D97-AF65-F5344CB8AC3E}">
        <p14:creationId xmlns:p14="http://schemas.microsoft.com/office/powerpoint/2010/main" val="239870161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кутник 4">
            <a:extLst>
              <a:ext uri="{FF2B5EF4-FFF2-40B4-BE49-F238E27FC236}">
                <a16:creationId xmlns:a16="http://schemas.microsoft.com/office/drawing/2014/main" id="{CBC38BCA-96F6-49B5-BC6D-8B29D9A418C9}"/>
              </a:ext>
            </a:extLst>
          </p:cNvPr>
          <p:cNvSpPr/>
          <p:nvPr/>
        </p:nvSpPr>
        <p:spPr>
          <a:xfrm>
            <a:off x="1" y="72721"/>
            <a:ext cx="12192000" cy="363507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003">
            <a:schemeClr val="lt2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831436A-7AD8-49D1-81F7-A772406FEF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35310" y="996541"/>
            <a:ext cx="10357607" cy="286275"/>
          </a:xfrm>
        </p:spPr>
        <p:txBody>
          <a:bodyPr>
            <a:noAutofit/>
          </a:bodyPr>
          <a:lstStyle/>
          <a:p>
            <a:r>
              <a:rPr lang="uk-UA" sz="480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Вимірювання фізичних величин</a:t>
            </a:r>
            <a:endParaRPr lang="uk-UA" sz="4800" b="1" dirty="0">
              <a:solidFill>
                <a:srgbClr val="FF0000"/>
              </a:solidFill>
            </a:endParaRPr>
          </a:p>
        </p:txBody>
      </p:sp>
      <p:sp>
        <p:nvSpPr>
          <p:cNvPr id="4" name="Підзаголовок 2">
            <a:extLst>
              <a:ext uri="{FF2B5EF4-FFF2-40B4-BE49-F238E27FC236}">
                <a16:creationId xmlns:a16="http://schemas.microsoft.com/office/drawing/2014/main" id="{BC6D2037-A6D6-4779-9F4E-69AEB61ECDB4}"/>
              </a:ext>
            </a:extLst>
          </p:cNvPr>
          <p:cNvSpPr txBox="1">
            <a:spLocks/>
          </p:cNvSpPr>
          <p:nvPr/>
        </p:nvSpPr>
        <p:spPr>
          <a:xfrm>
            <a:off x="151003" y="72721"/>
            <a:ext cx="12040998" cy="435178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L2-1</a:t>
            </a:r>
            <a:r>
              <a:rPr lang="uk-UA" dirty="0">
                <a:solidFill>
                  <a:schemeClr val="accent1">
                    <a:lumMod val="75000"/>
                  </a:schemeClr>
                </a:solidFill>
              </a:rPr>
              <a:t>8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-</a:t>
            </a:r>
            <a:r>
              <a:rPr lang="uk-UA" dirty="0">
                <a:solidFill>
                  <a:schemeClr val="accent1">
                    <a:lumMod val="75000"/>
                  </a:schemeClr>
                </a:solidFill>
              </a:rPr>
              <a:t>39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    </a:t>
            </a:r>
            <a:r>
              <a:rPr lang="uk-UA" dirty="0">
                <a:solidFill>
                  <a:schemeClr val="accent1">
                    <a:lumMod val="75000"/>
                  </a:schemeClr>
                </a:solidFill>
              </a:rPr>
              <a:t>                   </a:t>
            </a:r>
            <a:r>
              <a:rPr lang="en-US" b="1" dirty="0">
                <a:hlinkClick r:id="rId2"/>
              </a:rPr>
              <a:t>www.k123.com.ua</a:t>
            </a:r>
            <a:r>
              <a:rPr lang="en-US" b="1" dirty="0"/>
              <a:t>      </a:t>
            </a:r>
            <a:r>
              <a:rPr lang="uk-UA" b="1" dirty="0"/>
              <a:t>                        </a:t>
            </a:r>
            <a:r>
              <a:rPr lang="uk-UA" i="1" dirty="0">
                <a:solidFill>
                  <a:schemeClr val="accent1">
                    <a:lumMod val="75000"/>
                  </a:schemeClr>
                </a:solidFill>
              </a:rPr>
              <a:t>Метрологія та стандартизація</a:t>
            </a:r>
            <a:r>
              <a:rPr lang="en-US" i="1" dirty="0">
                <a:solidFill>
                  <a:schemeClr val="accent1">
                    <a:lumMod val="75000"/>
                  </a:schemeClr>
                </a:solidFill>
              </a:rPr>
              <a:t>        </a:t>
            </a:r>
            <a:r>
              <a:rPr lang="en-US" sz="1300" i="1" dirty="0"/>
              <a:t>file:jMSC_L2.pptx </a:t>
            </a:r>
            <a:endParaRPr lang="uk-UA" sz="1300" i="1" dirty="0"/>
          </a:p>
        </p:txBody>
      </p:sp>
      <p:sp>
        <p:nvSpPr>
          <p:cNvPr id="7" name="Підзаголовок 2">
            <a:extLst>
              <a:ext uri="{FF2B5EF4-FFF2-40B4-BE49-F238E27FC236}">
                <a16:creationId xmlns:a16="http://schemas.microsoft.com/office/drawing/2014/main" id="{15E4339B-1D76-46DF-9EF8-64AD21EF514B}"/>
              </a:ext>
            </a:extLst>
          </p:cNvPr>
          <p:cNvSpPr txBox="1">
            <a:spLocks/>
          </p:cNvSpPr>
          <p:nvPr/>
        </p:nvSpPr>
        <p:spPr>
          <a:xfrm>
            <a:off x="0" y="1466877"/>
            <a:ext cx="12133277" cy="68872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3900" dirty="0" err="1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Визначення</a:t>
            </a:r>
            <a:r>
              <a:rPr lang="ru-RU" sz="390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3900" b="1" dirty="0" err="1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інтервалу</a:t>
            </a:r>
            <a:r>
              <a:rPr lang="ru-RU" sz="3900" b="1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3900" b="1" dirty="0" err="1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довіри</a:t>
            </a:r>
            <a:r>
              <a:rPr lang="ru-RU" sz="3900" b="1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390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для </a:t>
            </a:r>
            <a:r>
              <a:rPr lang="ru-RU" sz="3900" dirty="0" err="1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прямих</a:t>
            </a:r>
            <a:r>
              <a:rPr lang="ru-RU" sz="390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3900" dirty="0" err="1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вимірів</a:t>
            </a:r>
            <a:endParaRPr lang="uk-UA" sz="3900" b="1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F9E2FB18-1473-4AD0-A307-D726A498026A}"/>
                  </a:ext>
                </a:extLst>
              </p:cNvPr>
              <p:cNvSpPr txBox="1"/>
              <p:nvPr/>
            </p:nvSpPr>
            <p:spPr>
              <a:xfrm>
                <a:off x="104863" y="2264213"/>
                <a:ext cx="12133277" cy="161845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ru-RU" sz="3200" dirty="0"/>
                  <a:t>Для </a:t>
                </a:r>
                <a:r>
                  <a:rPr lang="ru-RU" sz="3200" dirty="0" err="1"/>
                  <a:t>оцінки</a:t>
                </a:r>
                <a:r>
                  <a:rPr lang="ru-RU" sz="3200" dirty="0"/>
                  <a:t> </a:t>
                </a:r>
                <a:r>
                  <a:rPr lang="ru-RU" sz="3200" dirty="0" err="1"/>
                  <a:t>відхилення</a:t>
                </a:r>
                <a:r>
                  <a:rPr lang="ru-RU" sz="3200" dirty="0"/>
                  <a:t> </a:t>
                </a:r>
                <a:r>
                  <a:rPr lang="ru-RU" sz="3200" dirty="0" err="1"/>
                  <a:t>вибіркового</a:t>
                </a:r>
                <a:r>
                  <a:rPr lang="ru-RU" sz="3200" dirty="0"/>
                  <a:t> </a:t>
                </a:r>
                <a:r>
                  <a:rPr lang="ru-RU" sz="3200" dirty="0" err="1"/>
                  <a:t>середнього</a:t>
                </a:r>
                <a:r>
                  <a:rPr lang="ru-RU" sz="3200" dirty="0"/>
                  <a:t>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uk-UA" sz="32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uk-UA" sz="32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acc>
                  </m:oMath>
                </a14:m>
                <a:r>
                  <a:rPr lang="ru-RU" sz="3200" dirty="0"/>
                  <a:t> </a:t>
                </a:r>
                <a:r>
                  <a:rPr lang="ru-RU" sz="3200" dirty="0" err="1"/>
                  <a:t>від</a:t>
                </a:r>
                <a:r>
                  <a:rPr lang="ru-RU" sz="3200" dirty="0"/>
                  <a:t> </a:t>
                </a:r>
                <a:r>
                  <a:rPr lang="ru-RU" sz="3200" dirty="0" err="1"/>
                  <a:t>істинного</a:t>
                </a:r>
                <a:r>
                  <a:rPr lang="ru-RU" sz="3200" dirty="0"/>
                  <a:t> </a:t>
                </a:r>
                <a:r>
                  <a:rPr lang="ru-RU" sz="3200" dirty="0" err="1"/>
                  <a:t>значення</a:t>
                </a:r>
                <a:r>
                  <a:rPr lang="ru-RU" sz="3200" dirty="0"/>
                  <a:t> </a:t>
                </a:r>
                <a:r>
                  <a:rPr lang="ru-RU" sz="3200" dirty="0" err="1"/>
                  <a:t>вимірюваної</a:t>
                </a:r>
                <a:r>
                  <a:rPr lang="ru-RU" sz="3200" dirty="0"/>
                  <a:t> </a:t>
                </a:r>
                <a:r>
                  <a:rPr lang="ru-RU" sz="3200" dirty="0" err="1"/>
                  <a:t>величини</a:t>
                </a:r>
                <a:r>
                  <a:rPr lang="ru-RU" sz="3200" dirty="0"/>
                  <a:t> </a:t>
                </a:r>
                <a14:m>
                  <m:oMath xmlns:m="http://schemas.openxmlformats.org/officeDocument/2006/math">
                    <m:r>
                      <a:rPr lang="uk-UA" sz="360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uk-UA" sz="3600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ru-RU" sz="3200" dirty="0"/>
                  <a:t>вводиться </a:t>
                </a:r>
                <a:r>
                  <a:rPr lang="ru-RU" sz="3200" dirty="0">
                    <a:solidFill>
                      <a:srgbClr val="FF0000"/>
                    </a:solidFill>
                  </a:rPr>
                  <a:t>S - </a:t>
                </a:r>
                <a:r>
                  <a:rPr lang="ru-RU" sz="3200" dirty="0" err="1">
                    <a:solidFill>
                      <a:srgbClr val="FF0000"/>
                    </a:solidFill>
                  </a:rPr>
                  <a:t>середня</a:t>
                </a:r>
                <a:r>
                  <a:rPr lang="ru-RU" sz="3200" dirty="0">
                    <a:solidFill>
                      <a:srgbClr val="FF0000"/>
                    </a:solidFill>
                  </a:rPr>
                  <a:t> </a:t>
                </a:r>
                <a:r>
                  <a:rPr lang="ru-RU" sz="3200" dirty="0" err="1">
                    <a:solidFill>
                      <a:srgbClr val="FF0000"/>
                    </a:solidFill>
                  </a:rPr>
                  <a:t>квадратична</a:t>
                </a:r>
                <a:r>
                  <a:rPr lang="ru-RU" sz="3200" dirty="0">
                    <a:solidFill>
                      <a:srgbClr val="FF0000"/>
                    </a:solidFill>
                  </a:rPr>
                  <a:t> </a:t>
                </a:r>
                <a:r>
                  <a:rPr lang="ru-RU" sz="3200" dirty="0" err="1">
                    <a:solidFill>
                      <a:srgbClr val="FF0000"/>
                    </a:solidFill>
                  </a:rPr>
                  <a:t>похибка</a:t>
                </a:r>
                <a:r>
                  <a:rPr lang="ru-RU" sz="3200" dirty="0">
                    <a:solidFill>
                      <a:srgbClr val="FF0000"/>
                    </a:solidFill>
                  </a:rPr>
                  <a:t> </a:t>
                </a:r>
                <a:r>
                  <a:rPr lang="ru-RU" sz="3200" dirty="0" err="1">
                    <a:solidFill>
                      <a:srgbClr val="FF0000"/>
                    </a:solidFill>
                  </a:rPr>
                  <a:t>середнього</a:t>
                </a:r>
                <a:r>
                  <a:rPr lang="ru-RU" sz="3200" dirty="0">
                    <a:solidFill>
                      <a:srgbClr val="FF0000"/>
                    </a:solidFill>
                  </a:rPr>
                  <a:t> </a:t>
                </a:r>
                <a:r>
                  <a:rPr lang="ru-RU" sz="3200" dirty="0"/>
                  <a:t>, яка </a:t>
                </a:r>
                <a:r>
                  <a:rPr lang="ru-RU" sz="3200" dirty="0" err="1"/>
                  <a:t>обчислюється</a:t>
                </a:r>
                <a:r>
                  <a:rPr lang="ru-RU" sz="3200" dirty="0"/>
                  <a:t> за формулою:</a:t>
                </a:r>
                <a:endParaRPr lang="uk-UA" sz="320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F9E2FB18-1473-4AD0-A307-D726A498026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4863" y="2264213"/>
                <a:ext cx="12133277" cy="1618456"/>
              </a:xfrm>
              <a:prstGeom prst="rect">
                <a:avLst/>
              </a:prstGeom>
              <a:blipFill>
                <a:blip r:embed="rId3"/>
                <a:stretch>
                  <a:fillRect l="-1256" t="-4511" b="-11278"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AD53DCE3-3104-4439-9B6E-7E54B29019E3}"/>
                  </a:ext>
                </a:extLst>
              </p:cNvPr>
              <p:cNvSpPr txBox="1"/>
              <p:nvPr/>
            </p:nvSpPr>
            <p:spPr>
              <a:xfrm>
                <a:off x="2917273" y="4380877"/>
                <a:ext cx="6153324" cy="172919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uk-UA" sz="360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𝑠</m:t>
                    </m:r>
                    <m:r>
                      <a:rPr lang="uk-UA" sz="3600" i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uk-UA" sz="36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f>
                          <m:fPr>
                            <m:ctrlPr>
                              <a:rPr lang="uk-UA" sz="36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nary>
                              <m:naryPr>
                                <m:chr m:val="∑"/>
                                <m:limLoc m:val="undOvr"/>
                                <m:grow m:val="on"/>
                                <m:ctrlPr>
                                  <a:rPr lang="uk-UA" sz="3600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naryPr>
                              <m:sub>
                                <m:r>
                                  <a:rPr lang="uk-UA" sz="3600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  <m:r>
                                  <a:rPr lang="uk-UA" sz="3600" i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=1</m:t>
                                </m:r>
                              </m:sub>
                              <m:sup>
                                <m:r>
                                  <a:rPr lang="uk-UA" sz="3600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</m:sup>
                              <m:e>
                                <m:sSup>
                                  <m:sSupPr>
                                    <m:ctrlPr>
                                      <a:rPr lang="uk-UA" sz="3600" i="1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d>
                                      <m:dPr>
                                        <m:ctrlPr>
                                          <a:rPr lang="uk-UA" sz="3600" i="1">
                                            <a:solidFill>
                                              <a:srgbClr val="FF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sSub>
                                          <m:sSubPr>
                                            <m:ctrlPr>
                                              <a:rPr lang="uk-UA" sz="3600" i="1">
                                                <a:solidFill>
                                                  <a:srgbClr val="FF000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lang="uk-UA" sz="3600" i="1">
                                                <a:solidFill>
                                                  <a:srgbClr val="FF000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𝑥</m:t>
                                            </m:r>
                                          </m:e>
                                          <m:sub>
                                            <m:r>
                                              <a:rPr lang="uk-UA" sz="3600" i="1">
                                                <a:solidFill>
                                                  <a:srgbClr val="FF000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𝑖</m:t>
                                            </m:r>
                                          </m:sub>
                                        </m:sSub>
                                        <m:r>
                                          <a:rPr lang="uk-UA" sz="3600" i="0">
                                            <a:solidFill>
                                              <a:srgbClr val="FF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−</m:t>
                                        </m:r>
                                        <m:acc>
                                          <m:accPr>
                                            <m:chr m:val="̅"/>
                                            <m:ctrlPr>
                                              <a:rPr lang="uk-UA" sz="3600" i="1">
                                                <a:solidFill>
                                                  <a:srgbClr val="FF000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accPr>
                                          <m:e>
                                            <m:r>
                                              <a:rPr lang="uk-UA" sz="3600" i="1">
                                                <a:solidFill>
                                                  <a:srgbClr val="FF000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𝑥</m:t>
                                            </m:r>
                                          </m:e>
                                        </m:acc>
                                      </m:e>
                                    </m:d>
                                  </m:e>
                                  <m:sup>
                                    <m:r>
                                      <a:rPr lang="uk-UA" sz="3600" i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</m:e>
                            </m:nary>
                          </m:num>
                          <m:den>
                            <m:r>
                              <a:rPr lang="uk-UA" sz="36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  <m:d>
                              <m:dPr>
                                <m:ctrlPr>
                                  <a:rPr lang="uk-UA" sz="3600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uk-UA" sz="3600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  <m:r>
                                  <a:rPr lang="uk-UA" sz="3600" i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−1</m:t>
                                </m:r>
                              </m:e>
                            </m:d>
                          </m:den>
                        </m:f>
                      </m:e>
                    </m:rad>
                  </m:oMath>
                </a14:m>
                <a:r>
                  <a:rPr lang="uk-UA" sz="3600" dirty="0">
                    <a:solidFill>
                      <a:srgbClr val="FF0000"/>
                    </a:solidFill>
                  </a:rPr>
                  <a:t>     (2)</a:t>
                </a:r>
              </a:p>
            </p:txBody>
          </p:sp>
        </mc:Choice>
        <mc:Fallback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AD53DCE3-3104-4439-9B6E-7E54B29019E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17273" y="4380877"/>
                <a:ext cx="6153324" cy="1729191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1571867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кутник 4">
            <a:extLst>
              <a:ext uri="{FF2B5EF4-FFF2-40B4-BE49-F238E27FC236}">
                <a16:creationId xmlns:a16="http://schemas.microsoft.com/office/drawing/2014/main" id="{CBC38BCA-96F6-49B5-BC6D-8B29D9A418C9}"/>
              </a:ext>
            </a:extLst>
          </p:cNvPr>
          <p:cNvSpPr/>
          <p:nvPr/>
        </p:nvSpPr>
        <p:spPr>
          <a:xfrm>
            <a:off x="1" y="72721"/>
            <a:ext cx="12192000" cy="363507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003">
            <a:schemeClr val="lt2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831436A-7AD8-49D1-81F7-A772406FEF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35310" y="996541"/>
            <a:ext cx="10357607" cy="286275"/>
          </a:xfrm>
        </p:spPr>
        <p:txBody>
          <a:bodyPr>
            <a:noAutofit/>
          </a:bodyPr>
          <a:lstStyle/>
          <a:p>
            <a:r>
              <a:rPr lang="uk-UA" sz="480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Вимірювання фізичних величин</a:t>
            </a:r>
            <a:endParaRPr lang="uk-UA" sz="4800" b="1" dirty="0">
              <a:solidFill>
                <a:srgbClr val="FF0000"/>
              </a:solidFill>
            </a:endParaRPr>
          </a:p>
        </p:txBody>
      </p:sp>
      <p:sp>
        <p:nvSpPr>
          <p:cNvPr id="4" name="Підзаголовок 2">
            <a:extLst>
              <a:ext uri="{FF2B5EF4-FFF2-40B4-BE49-F238E27FC236}">
                <a16:creationId xmlns:a16="http://schemas.microsoft.com/office/drawing/2014/main" id="{BC6D2037-A6D6-4779-9F4E-69AEB61ECDB4}"/>
              </a:ext>
            </a:extLst>
          </p:cNvPr>
          <p:cNvSpPr txBox="1">
            <a:spLocks/>
          </p:cNvSpPr>
          <p:nvPr/>
        </p:nvSpPr>
        <p:spPr>
          <a:xfrm>
            <a:off x="151003" y="72721"/>
            <a:ext cx="12040998" cy="435178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L2-</a:t>
            </a:r>
            <a:r>
              <a:rPr lang="uk-UA" dirty="0">
                <a:solidFill>
                  <a:schemeClr val="accent1">
                    <a:lumMod val="75000"/>
                  </a:schemeClr>
                </a:solidFill>
              </a:rPr>
              <a:t>7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-</a:t>
            </a:r>
            <a:r>
              <a:rPr lang="uk-UA" dirty="0">
                <a:solidFill>
                  <a:schemeClr val="accent1">
                    <a:lumMod val="75000"/>
                  </a:schemeClr>
                </a:solidFill>
              </a:rPr>
              <a:t>39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    </a:t>
            </a:r>
            <a:r>
              <a:rPr lang="uk-UA" dirty="0">
                <a:solidFill>
                  <a:schemeClr val="accent1">
                    <a:lumMod val="75000"/>
                  </a:schemeClr>
                </a:solidFill>
              </a:rPr>
              <a:t>                   </a:t>
            </a:r>
            <a:r>
              <a:rPr lang="en-US" b="1" dirty="0">
                <a:hlinkClick r:id="rId2"/>
              </a:rPr>
              <a:t>www.k123.com.ua</a:t>
            </a:r>
            <a:r>
              <a:rPr lang="en-US" b="1" dirty="0"/>
              <a:t>      </a:t>
            </a:r>
            <a:r>
              <a:rPr lang="uk-UA" b="1" dirty="0"/>
              <a:t>                        </a:t>
            </a:r>
            <a:r>
              <a:rPr lang="uk-UA" i="1" dirty="0">
                <a:solidFill>
                  <a:schemeClr val="accent1">
                    <a:lumMod val="75000"/>
                  </a:schemeClr>
                </a:solidFill>
              </a:rPr>
              <a:t>Метрологія та стандартизація</a:t>
            </a:r>
            <a:r>
              <a:rPr lang="en-US" i="1" dirty="0">
                <a:solidFill>
                  <a:schemeClr val="accent1">
                    <a:lumMod val="75000"/>
                  </a:schemeClr>
                </a:solidFill>
              </a:rPr>
              <a:t>        </a:t>
            </a:r>
            <a:r>
              <a:rPr lang="en-US" sz="1300" i="1" dirty="0"/>
              <a:t>file:jMSC_L2.pptx </a:t>
            </a:r>
            <a:endParaRPr lang="uk-UA" sz="1300" i="1" dirty="0"/>
          </a:p>
        </p:txBody>
      </p:sp>
      <p:sp>
        <p:nvSpPr>
          <p:cNvPr id="7" name="Підзаголовок 2">
            <a:extLst>
              <a:ext uri="{FF2B5EF4-FFF2-40B4-BE49-F238E27FC236}">
                <a16:creationId xmlns:a16="http://schemas.microsoft.com/office/drawing/2014/main" id="{15E4339B-1D76-46DF-9EF8-64AD21EF514B}"/>
              </a:ext>
            </a:extLst>
          </p:cNvPr>
          <p:cNvSpPr txBox="1">
            <a:spLocks/>
          </p:cNvSpPr>
          <p:nvPr/>
        </p:nvSpPr>
        <p:spPr>
          <a:xfrm>
            <a:off x="1276524" y="2276904"/>
            <a:ext cx="10644859" cy="4444283"/>
          </a:xfrm>
          <a:prstGeom prst="rect">
            <a:avLst/>
          </a:prstGeom>
        </p:spPr>
        <p:txBody>
          <a:bodyPr vert="horz" lIns="91440" tIns="45720" rIns="91440" bIns="45720" numCol="6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uk-UA" sz="800" b="1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</a:rPr>
              <a:t>Вихідні данні</a:t>
            </a:r>
          </a:p>
          <a:p>
            <a:r>
              <a:rPr lang="en-US" sz="800" b="1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</a:rPr>
              <a:t>http://www.k123.com.ua/jms_vv31_m3.html</a:t>
            </a:r>
            <a:endParaRPr lang="uk-UA" sz="800" b="1" dirty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</a:endParaRPr>
          </a:p>
          <a:p>
            <a:r>
              <a:rPr lang="en-US" sz="800" b="1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</a:rPr>
              <a:t>http://msc.k123.com.ua/job_11.html</a:t>
            </a:r>
            <a:endParaRPr lang="uk-UA" sz="800" b="1" dirty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</a:endParaRPr>
          </a:p>
          <a:p>
            <a:r>
              <a:rPr lang="en-US" sz="800" b="1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</a:rPr>
              <a:t>http://msc.k123.com.ua/job1/v22.txt</a:t>
            </a:r>
          </a:p>
          <a:p>
            <a:r>
              <a:rPr lang="en-US" sz="1400" b="1" dirty="0">
                <a:solidFill>
                  <a:schemeClr val="bg1">
                    <a:lumMod val="65000"/>
                  </a:schemeClr>
                </a:solidFill>
                <a:effectLst/>
                <a:latin typeface="Arial" panose="020B0604020202020204" pitchFamily="34" charset="0"/>
              </a:rPr>
              <a:t>0,00</a:t>
            </a:r>
          </a:p>
          <a:p>
            <a:r>
              <a:rPr lang="en-US" sz="1400" b="1" dirty="0">
                <a:solidFill>
                  <a:schemeClr val="bg1">
                    <a:lumMod val="65000"/>
                  </a:schemeClr>
                </a:solidFill>
                <a:effectLst/>
                <a:latin typeface="Arial" panose="020B0604020202020204" pitchFamily="34" charset="0"/>
              </a:rPr>
              <a:t>0,03</a:t>
            </a:r>
          </a:p>
          <a:p>
            <a:r>
              <a:rPr lang="en-US" sz="1400" b="1" dirty="0">
                <a:solidFill>
                  <a:schemeClr val="bg1">
                    <a:lumMod val="65000"/>
                  </a:schemeClr>
                </a:solidFill>
                <a:effectLst/>
                <a:latin typeface="Arial" panose="020B0604020202020204" pitchFamily="34" charset="0"/>
              </a:rPr>
              <a:t>0,07</a:t>
            </a:r>
          </a:p>
          <a:p>
            <a:r>
              <a:rPr lang="en-US" sz="1400" b="1" dirty="0">
                <a:solidFill>
                  <a:schemeClr val="bg1">
                    <a:lumMod val="65000"/>
                  </a:schemeClr>
                </a:solidFill>
                <a:effectLst/>
                <a:latin typeface="Arial" panose="020B0604020202020204" pitchFamily="34" charset="0"/>
              </a:rPr>
              <a:t>0,08</a:t>
            </a:r>
          </a:p>
          <a:p>
            <a:r>
              <a:rPr lang="en-US" sz="1400" b="1" dirty="0">
                <a:solidFill>
                  <a:schemeClr val="bg1">
                    <a:lumMod val="65000"/>
                  </a:schemeClr>
                </a:solidFill>
                <a:effectLst/>
                <a:latin typeface="Arial" panose="020B0604020202020204" pitchFamily="34" charset="0"/>
              </a:rPr>
              <a:t>0,08</a:t>
            </a:r>
          </a:p>
          <a:p>
            <a:r>
              <a:rPr lang="en-US" sz="1400" b="1" dirty="0">
                <a:solidFill>
                  <a:schemeClr val="bg1">
                    <a:lumMod val="65000"/>
                  </a:schemeClr>
                </a:solidFill>
                <a:effectLst/>
                <a:latin typeface="Arial" panose="020B0604020202020204" pitchFamily="34" charset="0"/>
              </a:rPr>
              <a:t>0,09</a:t>
            </a:r>
          </a:p>
          <a:p>
            <a:r>
              <a:rPr lang="en-US" sz="1400" b="1" dirty="0">
                <a:solidFill>
                  <a:schemeClr val="bg1">
                    <a:lumMod val="65000"/>
                  </a:schemeClr>
                </a:solidFill>
                <a:effectLst/>
                <a:latin typeface="Arial" panose="020B0604020202020204" pitchFamily="34" charset="0"/>
              </a:rPr>
              <a:t>0,10</a:t>
            </a:r>
          </a:p>
          <a:p>
            <a:r>
              <a:rPr lang="en-US" sz="1400" b="1" dirty="0">
                <a:solidFill>
                  <a:schemeClr val="bg1">
                    <a:lumMod val="65000"/>
                  </a:schemeClr>
                </a:solidFill>
                <a:effectLst/>
                <a:latin typeface="Arial" panose="020B0604020202020204" pitchFamily="34" charset="0"/>
              </a:rPr>
              <a:t>0,16</a:t>
            </a:r>
          </a:p>
          <a:p>
            <a:r>
              <a:rPr lang="en-US" sz="1400" b="1" dirty="0">
                <a:solidFill>
                  <a:schemeClr val="bg1">
                    <a:lumMod val="65000"/>
                  </a:schemeClr>
                </a:solidFill>
                <a:effectLst/>
                <a:latin typeface="Arial" panose="020B0604020202020204" pitchFamily="34" charset="0"/>
              </a:rPr>
              <a:t>0,20</a:t>
            </a:r>
          </a:p>
          <a:p>
            <a:r>
              <a:rPr lang="en-US" sz="1400" b="1" dirty="0">
                <a:solidFill>
                  <a:schemeClr val="bg1">
                    <a:lumMod val="65000"/>
                  </a:schemeClr>
                </a:solidFill>
                <a:effectLst/>
                <a:latin typeface="Arial" panose="020B0604020202020204" pitchFamily="34" charset="0"/>
              </a:rPr>
              <a:t>0,24</a:t>
            </a:r>
          </a:p>
          <a:p>
            <a:r>
              <a:rPr lang="en-US" sz="1400" b="1" dirty="0">
                <a:solidFill>
                  <a:schemeClr val="bg1">
                    <a:lumMod val="65000"/>
                  </a:schemeClr>
                </a:solidFill>
                <a:effectLst/>
                <a:latin typeface="Arial" panose="020B0604020202020204" pitchFamily="34" charset="0"/>
              </a:rPr>
              <a:t>0,26</a:t>
            </a:r>
          </a:p>
          <a:p>
            <a:r>
              <a:rPr lang="en-US" sz="1400" b="1" dirty="0">
                <a:solidFill>
                  <a:schemeClr val="bg1">
                    <a:lumMod val="65000"/>
                  </a:schemeClr>
                </a:solidFill>
                <a:effectLst/>
                <a:latin typeface="Arial" panose="020B0604020202020204" pitchFamily="34" charset="0"/>
              </a:rPr>
              <a:t>0,30</a:t>
            </a:r>
          </a:p>
          <a:p>
            <a:r>
              <a:rPr lang="en-US" sz="1400" b="1" dirty="0">
                <a:solidFill>
                  <a:schemeClr val="bg1">
                    <a:lumMod val="65000"/>
                  </a:schemeClr>
                </a:solidFill>
                <a:effectLst/>
                <a:latin typeface="Arial" panose="020B0604020202020204" pitchFamily="34" charset="0"/>
              </a:rPr>
              <a:t>0,33</a:t>
            </a:r>
          </a:p>
          <a:p>
            <a:r>
              <a:rPr lang="en-US" sz="14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0,33</a:t>
            </a:r>
          </a:p>
          <a:p>
            <a:r>
              <a:rPr lang="en-US" sz="14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0,39</a:t>
            </a:r>
          </a:p>
          <a:p>
            <a:r>
              <a:rPr lang="en-US" sz="14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0,40</a:t>
            </a:r>
          </a:p>
          <a:p>
            <a:r>
              <a:rPr lang="en-US" sz="14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0,47</a:t>
            </a:r>
          </a:p>
          <a:p>
            <a:r>
              <a:rPr lang="en-US" sz="14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0,50</a:t>
            </a:r>
          </a:p>
          <a:p>
            <a:r>
              <a:rPr lang="en-US" sz="14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0,53</a:t>
            </a:r>
          </a:p>
          <a:p>
            <a:r>
              <a:rPr lang="en-US" sz="14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0,56</a:t>
            </a:r>
          </a:p>
          <a:p>
            <a:r>
              <a:rPr lang="en-US" sz="14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0,57</a:t>
            </a:r>
          </a:p>
          <a:p>
            <a:r>
              <a:rPr lang="en-US" sz="14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0,57</a:t>
            </a:r>
          </a:p>
          <a:p>
            <a:r>
              <a:rPr lang="en-US" sz="14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0,63</a:t>
            </a:r>
          </a:p>
          <a:p>
            <a:r>
              <a:rPr lang="en-US" sz="14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0,64</a:t>
            </a:r>
          </a:p>
          <a:p>
            <a:r>
              <a:rPr lang="en-US" sz="14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0,71</a:t>
            </a:r>
          </a:p>
          <a:p>
            <a:r>
              <a:rPr lang="en-US" sz="14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0,83</a:t>
            </a:r>
          </a:p>
          <a:p>
            <a:r>
              <a:rPr lang="en-US" sz="14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0,91</a:t>
            </a:r>
          </a:p>
          <a:p>
            <a:r>
              <a:rPr lang="en-US" sz="14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0,94</a:t>
            </a:r>
          </a:p>
          <a:p>
            <a:r>
              <a:rPr lang="en-US" sz="14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0,94</a:t>
            </a:r>
          </a:p>
          <a:p>
            <a:r>
              <a:rPr lang="en-US" sz="14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0,96</a:t>
            </a:r>
          </a:p>
          <a:p>
            <a:r>
              <a:rPr lang="en-US" sz="14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1,01</a:t>
            </a:r>
          </a:p>
          <a:p>
            <a:r>
              <a:rPr lang="en-US" sz="14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1,03</a:t>
            </a:r>
          </a:p>
          <a:p>
            <a:r>
              <a:rPr lang="en-US" sz="14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1,09</a:t>
            </a:r>
          </a:p>
          <a:p>
            <a:r>
              <a:rPr lang="en-US" sz="14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1,09</a:t>
            </a:r>
          </a:p>
          <a:p>
            <a:r>
              <a:rPr lang="en-US" sz="14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1,18</a:t>
            </a:r>
          </a:p>
          <a:p>
            <a:r>
              <a:rPr lang="en-US" sz="14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1,19</a:t>
            </a:r>
          </a:p>
          <a:p>
            <a:r>
              <a:rPr lang="en-US" sz="14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1,22</a:t>
            </a:r>
          </a:p>
          <a:p>
            <a:r>
              <a:rPr lang="en-US" sz="14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1,23</a:t>
            </a:r>
          </a:p>
          <a:p>
            <a:r>
              <a:rPr lang="en-US" sz="14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1,25</a:t>
            </a:r>
          </a:p>
          <a:p>
            <a:r>
              <a:rPr lang="en-US" sz="14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1,27</a:t>
            </a:r>
          </a:p>
          <a:p>
            <a:r>
              <a:rPr lang="en-US" sz="14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1,27</a:t>
            </a:r>
          </a:p>
          <a:p>
            <a:r>
              <a:rPr lang="en-US" sz="14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1,29</a:t>
            </a:r>
          </a:p>
          <a:p>
            <a:r>
              <a:rPr lang="en-US" sz="14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1,31</a:t>
            </a:r>
          </a:p>
          <a:p>
            <a:r>
              <a:rPr lang="en-US" sz="14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1,32</a:t>
            </a:r>
          </a:p>
          <a:p>
            <a:r>
              <a:rPr lang="en-US" sz="14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1,33</a:t>
            </a:r>
          </a:p>
          <a:p>
            <a:r>
              <a:rPr lang="en-US" sz="14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1,35</a:t>
            </a:r>
          </a:p>
          <a:p>
            <a:r>
              <a:rPr lang="en-US" sz="14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1,36</a:t>
            </a:r>
          </a:p>
          <a:p>
            <a:r>
              <a:rPr lang="en-US" sz="14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1,38</a:t>
            </a:r>
          </a:p>
          <a:p>
            <a:r>
              <a:rPr lang="en-US" sz="14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1,41</a:t>
            </a:r>
          </a:p>
          <a:p>
            <a:r>
              <a:rPr lang="en-US" sz="14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1,50</a:t>
            </a:r>
          </a:p>
          <a:p>
            <a:r>
              <a:rPr lang="en-US" sz="14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1,54</a:t>
            </a:r>
          </a:p>
          <a:p>
            <a:r>
              <a:rPr lang="en-US" sz="14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1,56</a:t>
            </a:r>
          </a:p>
          <a:p>
            <a:r>
              <a:rPr lang="en-US" sz="14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1,60</a:t>
            </a:r>
          </a:p>
          <a:p>
            <a:r>
              <a:rPr lang="en-US" sz="14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1,65</a:t>
            </a:r>
          </a:p>
          <a:p>
            <a:r>
              <a:rPr lang="en-US" sz="14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1,68</a:t>
            </a:r>
          </a:p>
          <a:p>
            <a:r>
              <a:rPr lang="en-US" sz="14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1,70</a:t>
            </a:r>
          </a:p>
          <a:p>
            <a:r>
              <a:rPr lang="en-US" sz="14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1,70</a:t>
            </a:r>
          </a:p>
          <a:p>
            <a:r>
              <a:rPr lang="en-US" sz="14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1,72</a:t>
            </a:r>
          </a:p>
          <a:p>
            <a:r>
              <a:rPr lang="en-US" sz="14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1,74</a:t>
            </a:r>
          </a:p>
          <a:p>
            <a:r>
              <a:rPr lang="en-US" sz="14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1,81</a:t>
            </a:r>
          </a:p>
          <a:p>
            <a:r>
              <a:rPr lang="en-US" sz="14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1,82</a:t>
            </a:r>
          </a:p>
          <a:p>
            <a:r>
              <a:rPr lang="en-US" sz="14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1,83</a:t>
            </a:r>
          </a:p>
          <a:p>
            <a:r>
              <a:rPr lang="en-US" sz="14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1,85</a:t>
            </a:r>
          </a:p>
          <a:p>
            <a:r>
              <a:rPr lang="en-US" sz="14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1,93</a:t>
            </a:r>
          </a:p>
          <a:p>
            <a:r>
              <a:rPr lang="en-US" sz="14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1,99</a:t>
            </a:r>
          </a:p>
        </p:txBody>
      </p:sp>
      <p:sp>
        <p:nvSpPr>
          <p:cNvPr id="10" name="Підзаголовок 2">
            <a:extLst>
              <a:ext uri="{FF2B5EF4-FFF2-40B4-BE49-F238E27FC236}">
                <a16:creationId xmlns:a16="http://schemas.microsoft.com/office/drawing/2014/main" id="{79A6EC66-9C09-4167-A8C1-DD6F4770CF82}"/>
              </a:ext>
            </a:extLst>
          </p:cNvPr>
          <p:cNvSpPr txBox="1">
            <a:spLocks/>
          </p:cNvSpPr>
          <p:nvPr/>
        </p:nvSpPr>
        <p:spPr>
          <a:xfrm>
            <a:off x="580551" y="1208012"/>
            <a:ext cx="11467123" cy="43517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uk-UA" b="1" dirty="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Розрахунок </a:t>
            </a:r>
            <a:r>
              <a:rPr lang="ru-RU" sz="2400" b="1" dirty="0" err="1">
                <a:solidFill>
                  <a:srgbClr val="0070C0"/>
                </a:solidFill>
              </a:rPr>
              <a:t>середня</a:t>
            </a:r>
            <a:r>
              <a:rPr lang="ru-RU" sz="2400" b="1" dirty="0">
                <a:solidFill>
                  <a:srgbClr val="0070C0"/>
                </a:solidFill>
              </a:rPr>
              <a:t> </a:t>
            </a:r>
            <a:r>
              <a:rPr lang="ru-RU" sz="2400" b="1" dirty="0" err="1">
                <a:solidFill>
                  <a:srgbClr val="0070C0"/>
                </a:solidFill>
              </a:rPr>
              <a:t>квадратична</a:t>
            </a:r>
            <a:r>
              <a:rPr lang="ru-RU" sz="2400" b="1" dirty="0">
                <a:solidFill>
                  <a:srgbClr val="0070C0"/>
                </a:solidFill>
              </a:rPr>
              <a:t> </a:t>
            </a:r>
            <a:r>
              <a:rPr lang="ru-RU" sz="2400" b="1" dirty="0" err="1">
                <a:solidFill>
                  <a:srgbClr val="0070C0"/>
                </a:solidFill>
              </a:rPr>
              <a:t>похибка</a:t>
            </a:r>
            <a:r>
              <a:rPr lang="ru-RU" sz="2400" b="1" dirty="0">
                <a:solidFill>
                  <a:srgbClr val="0070C0"/>
                </a:solidFill>
              </a:rPr>
              <a:t> </a:t>
            </a:r>
            <a:r>
              <a:rPr lang="ru-RU" sz="2400" b="1" dirty="0" err="1">
                <a:solidFill>
                  <a:srgbClr val="0070C0"/>
                </a:solidFill>
              </a:rPr>
              <a:t>середнього</a:t>
            </a:r>
            <a:r>
              <a:rPr lang="uk-UA" b="1" dirty="0">
                <a:solidFill>
                  <a:srgbClr val="0070C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uk-UA" b="1" dirty="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(загальна кількість елементів </a:t>
            </a:r>
            <a:r>
              <a:rPr lang="uk-UA" b="1" dirty="0" err="1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виборки</a:t>
            </a:r>
            <a:r>
              <a:rPr lang="uk-UA" b="1" dirty="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en-US" b="1" dirty="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n = 65)</a:t>
            </a:r>
            <a:endParaRPr lang="uk-UA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7980A689-FB71-41F0-BB2B-83043343B420}"/>
                  </a:ext>
                </a:extLst>
              </p:cNvPr>
              <p:cNvSpPr txBox="1"/>
              <p:nvPr/>
            </p:nvSpPr>
            <p:spPr>
              <a:xfrm>
                <a:off x="7287936" y="1847481"/>
                <a:ext cx="4753061" cy="145777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uk-UA" sz="320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uk-UA" sz="32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acc>
                    <m:r>
                      <a:rPr lang="uk-UA" sz="3200" i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uk-UA" sz="32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nary>
                          <m:naryPr>
                            <m:chr m:val="∑"/>
                            <m:limLoc m:val="undOvr"/>
                            <m:grow m:val="on"/>
                            <m:ctrlPr>
                              <a:rPr lang="uk-UA" sz="32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naryPr>
                          <m:sub>
                            <m:r>
                              <a:rPr lang="uk-UA" sz="32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uk-UA" sz="3200" i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=1</m:t>
                            </m:r>
                          </m:sub>
                          <m:sup>
                            <m:r>
                              <a:rPr lang="uk-UA" sz="32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sup>
                          <m:e>
                            <m:sSub>
                              <m:sSubPr>
                                <m:ctrlPr>
                                  <a:rPr lang="uk-UA" sz="3200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uk-UA" sz="3200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uk-UA" sz="3200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</m:sSub>
                          </m:e>
                        </m:nary>
                      </m:num>
                      <m:den>
                        <m:r>
                          <a:rPr lang="uk-UA" sz="32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den>
                    </m:f>
                  </m:oMath>
                </a14:m>
                <a:r>
                  <a:rPr lang="uk-UA" sz="3200" dirty="0">
                    <a:solidFill>
                      <a:srgbClr val="0070C0"/>
                    </a:solidFill>
                  </a:rPr>
                  <a:t>=(64,02 /65)= 0,98492307692308 = </a:t>
                </a:r>
                <a:r>
                  <a:rPr lang="uk-UA" sz="3200" b="1" dirty="0">
                    <a:solidFill>
                      <a:srgbClr val="0070C0"/>
                    </a:solidFill>
                  </a:rPr>
                  <a:t>0,98</a:t>
                </a:r>
                <a:r>
                  <a:rPr lang="uk-UA" sz="3200" dirty="0">
                    <a:solidFill>
                      <a:srgbClr val="0070C0"/>
                    </a:solidFill>
                  </a:rPr>
                  <a:t> </a:t>
                </a:r>
              </a:p>
            </p:txBody>
          </p:sp>
        </mc:Choice>
        <mc:Fallback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7980A689-FB71-41F0-BB2B-83043343B42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87936" y="1847481"/>
                <a:ext cx="4753061" cy="1457771"/>
              </a:xfrm>
              <a:prstGeom prst="rect">
                <a:avLst/>
              </a:prstGeom>
              <a:blipFill>
                <a:blip r:embed="rId3"/>
                <a:stretch>
                  <a:fillRect l="-3338" b="-12971"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B8ACAB7F-4A43-4684-9946-DEED44C23CAF}"/>
                  </a:ext>
                </a:extLst>
              </p:cNvPr>
              <p:cNvSpPr txBox="1"/>
              <p:nvPr/>
            </p:nvSpPr>
            <p:spPr>
              <a:xfrm>
                <a:off x="3039481" y="2162151"/>
                <a:ext cx="3449971" cy="172919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uk-UA" sz="360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𝑠</m:t>
                    </m:r>
                    <m:r>
                      <a:rPr lang="uk-UA" sz="3600" i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uk-UA" sz="36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f>
                          <m:fPr>
                            <m:ctrlPr>
                              <a:rPr lang="uk-UA" sz="36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nary>
                              <m:naryPr>
                                <m:chr m:val="∑"/>
                                <m:limLoc m:val="undOvr"/>
                                <m:grow m:val="on"/>
                                <m:ctrlPr>
                                  <a:rPr lang="uk-UA" sz="3600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naryPr>
                              <m:sub>
                                <m:r>
                                  <a:rPr lang="uk-UA" sz="3600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  <m:r>
                                  <a:rPr lang="uk-UA" sz="3600" i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=1</m:t>
                                </m:r>
                              </m:sub>
                              <m:sup>
                                <m:r>
                                  <a:rPr lang="uk-UA" sz="3600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</m:sup>
                              <m:e>
                                <m:sSup>
                                  <m:sSupPr>
                                    <m:ctrlPr>
                                      <a:rPr lang="uk-UA" sz="3600" i="1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d>
                                      <m:dPr>
                                        <m:ctrlPr>
                                          <a:rPr lang="uk-UA" sz="3600" i="1">
                                            <a:solidFill>
                                              <a:srgbClr val="FF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sSub>
                                          <m:sSubPr>
                                            <m:ctrlPr>
                                              <a:rPr lang="uk-UA" sz="3600" i="1">
                                                <a:solidFill>
                                                  <a:srgbClr val="FF000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lang="uk-UA" sz="3600" i="1">
                                                <a:solidFill>
                                                  <a:srgbClr val="FF000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𝑥</m:t>
                                            </m:r>
                                          </m:e>
                                          <m:sub>
                                            <m:r>
                                              <a:rPr lang="uk-UA" sz="3600" i="1">
                                                <a:solidFill>
                                                  <a:srgbClr val="FF000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𝑖</m:t>
                                            </m:r>
                                          </m:sub>
                                        </m:sSub>
                                        <m:r>
                                          <a:rPr lang="uk-UA" sz="3600" i="0">
                                            <a:solidFill>
                                              <a:srgbClr val="FF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−</m:t>
                                        </m:r>
                                        <m:acc>
                                          <m:accPr>
                                            <m:chr m:val="̅"/>
                                            <m:ctrlPr>
                                              <a:rPr lang="uk-UA" sz="3600" i="1">
                                                <a:solidFill>
                                                  <a:srgbClr val="FF000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accPr>
                                          <m:e>
                                            <m:r>
                                              <a:rPr lang="uk-UA" sz="3600" i="1">
                                                <a:solidFill>
                                                  <a:srgbClr val="FF000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𝑥</m:t>
                                            </m:r>
                                          </m:e>
                                        </m:acc>
                                      </m:e>
                                    </m:d>
                                  </m:e>
                                  <m:sup>
                                    <m:r>
                                      <a:rPr lang="uk-UA" sz="3600" i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</m:e>
                            </m:nary>
                          </m:num>
                          <m:den>
                            <m:r>
                              <a:rPr lang="uk-UA" sz="36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  <m:d>
                              <m:dPr>
                                <m:ctrlPr>
                                  <a:rPr lang="uk-UA" sz="3600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uk-UA" sz="3600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  <m:r>
                                  <a:rPr lang="uk-UA" sz="3600" i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−1</m:t>
                                </m:r>
                              </m:e>
                            </m:d>
                          </m:den>
                        </m:f>
                      </m:e>
                    </m:rad>
                  </m:oMath>
                </a14:m>
                <a:r>
                  <a:rPr lang="uk-UA" sz="3600" dirty="0">
                    <a:solidFill>
                      <a:srgbClr val="FF0000"/>
                    </a:solidFill>
                  </a:rPr>
                  <a:t> </a:t>
                </a:r>
              </a:p>
            </p:txBody>
          </p:sp>
        </mc:Choice>
        <mc:Fallback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B8ACAB7F-4A43-4684-9946-DEED44C23CA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39481" y="2162151"/>
                <a:ext cx="3449971" cy="1729191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9EDB7F6D-5982-4E27-BD92-B18B5127C4D7}"/>
                  </a:ext>
                </a:extLst>
              </p:cNvPr>
              <p:cNvSpPr txBox="1"/>
              <p:nvPr/>
            </p:nvSpPr>
            <p:spPr>
              <a:xfrm>
                <a:off x="37751" y="4496523"/>
                <a:ext cx="12116497" cy="161948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uk-UA" sz="3200" i="1" smtClean="0">
                          <a:solidFill>
                            <a:srgbClr val="FF0000"/>
                          </a:solidFill>
                        </a:rPr>
                        <m:t>𝑠</m:t>
                      </m:r>
                      <m:r>
                        <a:rPr lang="uk-UA" sz="3200">
                          <a:solidFill>
                            <a:srgbClr val="FF0000"/>
                          </a:solidFill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uk-UA" sz="3200" i="1">
                              <a:solidFill>
                                <a:srgbClr val="FF0000"/>
                              </a:solidFill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uk-UA" sz="3200" i="1">
                                  <a:solidFill>
                                    <a:srgbClr val="FF0000"/>
                                  </a:solidFill>
                                </a:rPr>
                              </m:ctrlPr>
                            </m:fPr>
                            <m:num>
                              <m:nary>
                                <m:naryPr>
                                  <m:chr m:val="∑"/>
                                  <m:limLoc m:val="undOvr"/>
                                  <m:grow m:val="on"/>
                                  <m:ctrlPr>
                                    <a:rPr lang="uk-UA" sz="3200" i="1">
                                      <a:solidFill>
                                        <a:srgbClr val="FF0000"/>
                                      </a:solidFill>
                                    </a:rPr>
                                  </m:ctrlPr>
                                </m:naryPr>
                                <m:sub>
                                  <m:r>
                                    <a:rPr lang="uk-UA" sz="3200" i="1">
                                      <a:solidFill>
                                        <a:srgbClr val="FF0000"/>
                                      </a:solidFill>
                                    </a:rPr>
                                    <m:t>𝑖</m:t>
                                  </m:r>
                                  <m:r>
                                    <a:rPr lang="uk-UA" sz="3200">
                                      <a:solidFill>
                                        <a:srgbClr val="FF0000"/>
                                      </a:solidFill>
                                    </a:rPr>
                                    <m:t>=1</m:t>
                                  </m:r>
                                </m:sub>
                                <m:sup>
                                  <m:r>
                                    <a:rPr lang="uk-UA" sz="3200" i="1">
                                      <a:solidFill>
                                        <a:srgbClr val="FF0000"/>
                                      </a:solidFill>
                                    </a:rPr>
                                    <m:t>𝑛</m:t>
                                  </m:r>
                                </m:sup>
                                <m:e>
                                  <m:sSup>
                                    <m:sSupPr>
                                      <m:ctrlPr>
                                        <a:rPr lang="uk-UA" sz="3200" i="1">
                                          <a:solidFill>
                                            <a:srgbClr val="FF0000"/>
                                          </a:solidFill>
                                        </a:rPr>
                                      </m:ctrlPr>
                                    </m:sSupPr>
                                    <m:e>
                                      <m:d>
                                        <m:dPr>
                                          <m:ctrlPr>
                                            <a:rPr lang="uk-UA" sz="3200" i="1">
                                              <a:solidFill>
                                                <a:srgbClr val="FF0000"/>
                                              </a:solidFill>
                                            </a:rPr>
                                          </m:ctrlPr>
                                        </m:dPr>
                                        <m:e>
                                          <m:sSub>
                                            <m:sSubPr>
                                              <m:ctrlPr>
                                                <a:rPr lang="uk-UA" sz="3200" i="1">
                                                  <a:solidFill>
                                                    <a:srgbClr val="FF0000"/>
                                                  </a:solidFill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uk-UA" sz="3200" i="1">
                                                  <a:solidFill>
                                                    <a:srgbClr val="FF0000"/>
                                                  </a:solidFill>
                                                </a:rPr>
                                                <m:t>𝑥</m:t>
                                              </m:r>
                                            </m:e>
                                            <m:sub>
                                              <m:r>
                                                <a:rPr lang="uk-UA" sz="3200" i="1">
                                                  <a:solidFill>
                                                    <a:srgbClr val="FF0000"/>
                                                  </a:solidFill>
                                                </a:rPr>
                                                <m:t>𝑖</m:t>
                                              </m:r>
                                            </m:sub>
                                          </m:sSub>
                                          <m:r>
                                            <a:rPr lang="uk-UA" sz="3200" i="1">
                                              <a:solidFill>
                                                <a:srgbClr val="FF0000"/>
                                              </a:solidFill>
                                            </a:rPr>
                                            <m:t>−</m:t>
                                          </m:r>
                                          <m:acc>
                                            <m:accPr>
                                              <m:chr m:val="̅"/>
                                              <m:ctrlPr>
                                                <a:rPr lang="uk-UA" sz="3200" i="1">
                                                  <a:solidFill>
                                                    <a:srgbClr val="FF0000"/>
                                                  </a:solidFill>
                                                </a:rPr>
                                              </m:ctrlPr>
                                            </m:accPr>
                                            <m:e>
                                              <m:r>
                                                <a:rPr lang="uk-UA" sz="3200" i="1">
                                                  <a:solidFill>
                                                    <a:srgbClr val="FF0000"/>
                                                  </a:solidFill>
                                                </a:rPr>
                                                <m:t>𝑥</m:t>
                                              </m:r>
                                            </m:e>
                                          </m:acc>
                                        </m:e>
                                      </m:d>
                                    </m:e>
                                    <m:sup>
                                      <m:r>
                                        <a:rPr lang="uk-UA" sz="3200">
                                          <a:solidFill>
                                            <a:srgbClr val="FF0000"/>
                                          </a:solidFill>
                                        </a:rPr>
                                        <m:t>2</m:t>
                                      </m:r>
                                    </m:sup>
                                  </m:sSup>
                                </m:e>
                              </m:nary>
                            </m:num>
                            <m:den>
                              <m:r>
                                <a:rPr lang="uk-UA" sz="3200" i="1">
                                  <a:solidFill>
                                    <a:srgbClr val="FF0000"/>
                                  </a:solidFill>
                                </a:rPr>
                                <m:t>𝑛</m:t>
                              </m:r>
                              <m:d>
                                <m:dPr>
                                  <m:ctrlPr>
                                    <a:rPr lang="uk-UA" sz="3200" i="1">
                                      <a:solidFill>
                                        <a:srgbClr val="FF0000"/>
                                      </a:solidFill>
                                    </a:rPr>
                                  </m:ctrlPr>
                                </m:dPr>
                                <m:e>
                                  <m:r>
                                    <a:rPr lang="uk-UA" sz="3200" i="1">
                                      <a:solidFill>
                                        <a:srgbClr val="FF0000"/>
                                      </a:solidFill>
                                    </a:rPr>
                                    <m:t>𝑛</m:t>
                                  </m:r>
                                  <m:r>
                                    <a:rPr lang="uk-UA" sz="3200" i="1">
                                      <a:solidFill>
                                        <a:srgbClr val="FF0000"/>
                                      </a:solidFill>
                                    </a:rPr>
                                    <m:t>−</m:t>
                                  </m:r>
                                  <m:r>
                                    <a:rPr lang="uk-UA" sz="3200">
                                      <a:solidFill>
                                        <a:srgbClr val="FF0000"/>
                                      </a:solidFill>
                                    </a:rPr>
                                    <m:t>1</m:t>
                                  </m:r>
                                </m:e>
                              </m:d>
                            </m:den>
                          </m:f>
                        </m:e>
                      </m:rad>
                      <m:r>
                        <a:rPr lang="uk-UA" sz="3200" i="1">
                          <a:solidFill>
                            <a:srgbClr val="FF0000"/>
                          </a:solidFill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uk-UA" sz="3200" i="1">
                              <a:solidFill>
                                <a:srgbClr val="FF0000"/>
                              </a:solidFill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uk-UA" sz="3200" i="1">
                                  <a:solidFill>
                                    <a:srgbClr val="FF0000"/>
                                  </a:solidFill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uk-UA" sz="3200" i="1">
                                      <a:solidFill>
                                        <a:srgbClr val="FF0000"/>
                                      </a:solidFill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uk-UA" sz="3200" i="1">
                                          <a:solidFill>
                                            <a:srgbClr val="FF0000"/>
                                          </a:solidFill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uk-UA" sz="3200" i="1">
                                          <a:solidFill>
                                            <a:srgbClr val="FF0000"/>
                                          </a:solidFill>
                                        </a:rPr>
                                        <m:t>0−0,98</m:t>
                                      </m:r>
                                    </m:e>
                                  </m:d>
                                </m:e>
                                <m:sup>
                                  <m:r>
                                    <a:rPr lang="uk-UA" sz="3200" i="1">
                                      <a:solidFill>
                                        <a:srgbClr val="FF0000"/>
                                      </a:solidFill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uk-UA" sz="3200" i="1">
                                  <a:solidFill>
                                    <a:srgbClr val="FF0000"/>
                                  </a:solidFill>
                                </a:rPr>
                                <m:t>+…</m:t>
                              </m:r>
                              <m:sSup>
                                <m:sSupPr>
                                  <m:ctrlPr>
                                    <a:rPr lang="uk-UA" sz="3200" i="1">
                                      <a:solidFill>
                                        <a:srgbClr val="FF0000"/>
                                      </a:solidFill>
                                    </a:rPr>
                                  </m:ctrlPr>
                                </m:sSupPr>
                                <m:e>
                                  <m:r>
                                    <a:rPr lang="uk-UA" sz="3200" i="1">
                                      <a:solidFill>
                                        <a:srgbClr val="FF0000"/>
                                      </a:solidFill>
                                    </a:rPr>
                                    <m:t>+</m:t>
                                  </m:r>
                                  <m:d>
                                    <m:dPr>
                                      <m:ctrlPr>
                                        <a:rPr lang="uk-UA" sz="3200" i="1">
                                          <a:solidFill>
                                            <a:srgbClr val="FF0000"/>
                                          </a:solidFill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uk-UA" sz="3200" i="1">
                                          <a:solidFill>
                                            <a:srgbClr val="FF0000"/>
                                          </a:solidFill>
                                        </a:rPr>
                                        <m:t>1,99−0,98</m:t>
                                      </m:r>
                                    </m:e>
                                  </m:d>
                                </m:e>
                                <m:sup>
                                  <m:r>
                                    <a:rPr lang="uk-UA" sz="3200" i="1">
                                      <a:solidFill>
                                        <a:srgbClr val="FF0000"/>
                                      </a:solidFill>
                                    </a:rPr>
                                    <m:t>2</m:t>
                                  </m:r>
                                </m:sup>
                              </m:sSup>
                            </m:num>
                            <m:den>
                              <m:r>
                                <a:rPr lang="uk-UA" sz="3200" i="1">
                                  <a:solidFill>
                                    <a:srgbClr val="FF0000"/>
                                  </a:solidFill>
                                </a:rPr>
                                <m:t>65∙(65−1)</m:t>
                              </m:r>
                            </m:den>
                          </m:f>
                        </m:e>
                      </m:rad>
                      <m:r>
                        <a:rPr lang="uk-UA" sz="3200" i="1">
                          <a:solidFill>
                            <a:srgbClr val="FF0000"/>
                          </a:solidFill>
                        </a:rPr>
                        <m:t>=0,074</m:t>
                      </m:r>
                    </m:oMath>
                  </m:oMathPara>
                </a14:m>
                <a:endParaRPr lang="uk-UA" sz="3200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9EDB7F6D-5982-4E27-BD92-B18B5127C4D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751" y="4496523"/>
                <a:ext cx="12116497" cy="161948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7280429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кутник 4">
            <a:extLst>
              <a:ext uri="{FF2B5EF4-FFF2-40B4-BE49-F238E27FC236}">
                <a16:creationId xmlns:a16="http://schemas.microsoft.com/office/drawing/2014/main" id="{CBC38BCA-96F6-49B5-BC6D-8B29D9A418C9}"/>
              </a:ext>
            </a:extLst>
          </p:cNvPr>
          <p:cNvSpPr/>
          <p:nvPr/>
        </p:nvSpPr>
        <p:spPr>
          <a:xfrm>
            <a:off x="1" y="72721"/>
            <a:ext cx="12192000" cy="363507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003">
            <a:schemeClr val="lt2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831436A-7AD8-49D1-81F7-A772406FEF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35310" y="996541"/>
            <a:ext cx="10357607" cy="286275"/>
          </a:xfrm>
        </p:spPr>
        <p:txBody>
          <a:bodyPr>
            <a:noAutofit/>
          </a:bodyPr>
          <a:lstStyle/>
          <a:p>
            <a:r>
              <a:rPr lang="uk-UA" sz="480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Вимірювання фізичних величин</a:t>
            </a:r>
            <a:endParaRPr lang="uk-UA" sz="4800" b="1" dirty="0">
              <a:solidFill>
                <a:srgbClr val="FF0000"/>
              </a:solidFill>
            </a:endParaRPr>
          </a:p>
        </p:txBody>
      </p:sp>
      <p:sp>
        <p:nvSpPr>
          <p:cNvPr id="4" name="Підзаголовок 2">
            <a:extLst>
              <a:ext uri="{FF2B5EF4-FFF2-40B4-BE49-F238E27FC236}">
                <a16:creationId xmlns:a16="http://schemas.microsoft.com/office/drawing/2014/main" id="{BC6D2037-A6D6-4779-9F4E-69AEB61ECDB4}"/>
              </a:ext>
            </a:extLst>
          </p:cNvPr>
          <p:cNvSpPr txBox="1">
            <a:spLocks/>
          </p:cNvSpPr>
          <p:nvPr/>
        </p:nvSpPr>
        <p:spPr>
          <a:xfrm>
            <a:off x="151003" y="72721"/>
            <a:ext cx="12040998" cy="435178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L2-1</a:t>
            </a:r>
            <a:r>
              <a:rPr lang="uk-UA" dirty="0">
                <a:solidFill>
                  <a:schemeClr val="accent1">
                    <a:lumMod val="75000"/>
                  </a:schemeClr>
                </a:solidFill>
              </a:rPr>
              <a:t>9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-</a:t>
            </a:r>
            <a:r>
              <a:rPr lang="uk-UA" dirty="0">
                <a:solidFill>
                  <a:schemeClr val="accent1">
                    <a:lumMod val="75000"/>
                  </a:schemeClr>
                </a:solidFill>
              </a:rPr>
              <a:t>39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    </a:t>
            </a:r>
            <a:r>
              <a:rPr lang="uk-UA" dirty="0">
                <a:solidFill>
                  <a:schemeClr val="accent1">
                    <a:lumMod val="75000"/>
                  </a:schemeClr>
                </a:solidFill>
              </a:rPr>
              <a:t>                   </a:t>
            </a:r>
            <a:r>
              <a:rPr lang="en-US" b="1" dirty="0">
                <a:hlinkClick r:id="rId2"/>
              </a:rPr>
              <a:t>www.k123.com.ua</a:t>
            </a:r>
            <a:r>
              <a:rPr lang="en-US" b="1" dirty="0"/>
              <a:t>      </a:t>
            </a:r>
            <a:r>
              <a:rPr lang="uk-UA" b="1" dirty="0"/>
              <a:t>                        </a:t>
            </a:r>
            <a:r>
              <a:rPr lang="uk-UA" i="1" dirty="0">
                <a:solidFill>
                  <a:schemeClr val="accent1">
                    <a:lumMod val="75000"/>
                  </a:schemeClr>
                </a:solidFill>
              </a:rPr>
              <a:t>Метрологія та стандартизація</a:t>
            </a:r>
            <a:r>
              <a:rPr lang="en-US" i="1" dirty="0">
                <a:solidFill>
                  <a:schemeClr val="accent1">
                    <a:lumMod val="75000"/>
                  </a:schemeClr>
                </a:solidFill>
              </a:rPr>
              <a:t>        </a:t>
            </a:r>
            <a:r>
              <a:rPr lang="en-US" sz="1300" i="1" dirty="0"/>
              <a:t>file:jMSC_L2.pptx </a:t>
            </a:r>
            <a:endParaRPr lang="uk-UA" sz="1300" i="1" dirty="0"/>
          </a:p>
        </p:txBody>
      </p:sp>
      <p:sp>
        <p:nvSpPr>
          <p:cNvPr id="7" name="Підзаголовок 2">
            <a:extLst>
              <a:ext uri="{FF2B5EF4-FFF2-40B4-BE49-F238E27FC236}">
                <a16:creationId xmlns:a16="http://schemas.microsoft.com/office/drawing/2014/main" id="{15E4339B-1D76-46DF-9EF8-64AD21EF514B}"/>
              </a:ext>
            </a:extLst>
          </p:cNvPr>
          <p:cNvSpPr txBox="1">
            <a:spLocks/>
          </p:cNvSpPr>
          <p:nvPr/>
        </p:nvSpPr>
        <p:spPr>
          <a:xfrm>
            <a:off x="0" y="1466877"/>
            <a:ext cx="12133277" cy="68872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3900" dirty="0" err="1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Визначення</a:t>
            </a:r>
            <a:r>
              <a:rPr lang="ru-RU" sz="390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3900" b="1" dirty="0" err="1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інтервалу</a:t>
            </a:r>
            <a:r>
              <a:rPr lang="ru-RU" sz="3900" b="1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3900" b="1" dirty="0" err="1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довіри</a:t>
            </a:r>
            <a:r>
              <a:rPr lang="ru-RU" sz="3900" b="1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390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для </a:t>
            </a:r>
            <a:r>
              <a:rPr lang="ru-RU" sz="3900" dirty="0" err="1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прямих</a:t>
            </a:r>
            <a:r>
              <a:rPr lang="ru-RU" sz="390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3900" dirty="0" err="1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вимірів</a:t>
            </a:r>
            <a:endParaRPr lang="uk-UA" sz="3900" b="1" dirty="0">
              <a:solidFill>
                <a:srgbClr val="FF0000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9E2FB18-1473-4AD0-A307-D726A498026A}"/>
              </a:ext>
            </a:extLst>
          </p:cNvPr>
          <p:cNvSpPr txBox="1"/>
          <p:nvPr/>
        </p:nvSpPr>
        <p:spPr>
          <a:xfrm>
            <a:off x="151003" y="6138948"/>
            <a:ext cx="1213327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3600" dirty="0" err="1"/>
              <a:t>Межі</a:t>
            </a:r>
            <a:r>
              <a:rPr lang="ru-RU" sz="3600" dirty="0"/>
              <a:t> </a:t>
            </a:r>
            <a:r>
              <a:rPr lang="ru-RU" sz="3600" dirty="0" err="1"/>
              <a:t>інтервалу</a:t>
            </a:r>
            <a:r>
              <a:rPr lang="ru-RU" sz="3600" dirty="0"/>
              <a:t>, </a:t>
            </a:r>
            <a:r>
              <a:rPr lang="ru-RU" sz="3600" dirty="0" err="1"/>
              <a:t>що</a:t>
            </a:r>
            <a:r>
              <a:rPr lang="ru-RU" sz="3600" dirty="0"/>
              <a:t> </a:t>
            </a:r>
            <a:r>
              <a:rPr lang="ru-RU" sz="3600" dirty="0" err="1"/>
              <a:t>визначаються</a:t>
            </a:r>
            <a:r>
              <a:rPr lang="ru-RU" sz="3600" dirty="0"/>
              <a:t> таким чином:</a:t>
            </a:r>
            <a:endParaRPr lang="uk-UA" sz="36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B6DD7D64-056B-44EA-813C-C462F232BCC2}"/>
                  </a:ext>
                </a:extLst>
              </p:cNvPr>
              <p:cNvSpPr txBox="1"/>
              <p:nvPr/>
            </p:nvSpPr>
            <p:spPr>
              <a:xfrm>
                <a:off x="511728" y="2553934"/>
                <a:ext cx="11207692" cy="286232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uk-UA" sz="3600" dirty="0">
                    <a:solidFill>
                      <a:srgbClr val="FF0000"/>
                    </a:solidFill>
                    <a:effectLst/>
                    <a:latin typeface="Arial" panose="020B0604020202020204" pitchFamily="34" charset="0"/>
                  </a:rPr>
                  <a:t>Завдання вимірювання </a:t>
                </a:r>
                <a:r>
                  <a:rPr lang="uk-UA" sz="3600" dirty="0">
                    <a:effectLst/>
                    <a:latin typeface="Arial" panose="020B0604020202020204" pitchFamily="34" charset="0"/>
                  </a:rPr>
                  <a:t>– </a:t>
                </a:r>
                <a:r>
                  <a:rPr lang="uk-UA" sz="3600" dirty="0">
                    <a:solidFill>
                      <a:srgbClr val="0070C0"/>
                    </a:solidFill>
                    <a:effectLst/>
                    <a:latin typeface="Arial" panose="020B0604020202020204" pitchFamily="34" charset="0"/>
                  </a:rPr>
                  <a:t>оцінити</a:t>
                </a:r>
                <a:r>
                  <a:rPr lang="uk-UA" sz="3600" dirty="0">
                    <a:effectLst/>
                    <a:latin typeface="Arial" panose="020B0604020202020204" pitchFamily="34" charset="0"/>
                  </a:rPr>
                  <a:t> величину </a:t>
                </a:r>
                <a14:m>
                  <m:oMath xmlns:m="http://schemas.openxmlformats.org/officeDocument/2006/math">
                    <m:r>
                      <a:rPr lang="uk-UA" sz="360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sz="3600" dirty="0">
                    <a:effectLst/>
                    <a:latin typeface="Arial" panose="020B0604020202020204" pitchFamily="34" charset="0"/>
                  </a:rPr>
                  <a:t>, </a:t>
                </a:r>
                <a:r>
                  <a:rPr lang="uk-UA" sz="3600" dirty="0">
                    <a:effectLst/>
                    <a:latin typeface="Arial" panose="020B0604020202020204" pitchFamily="34" charset="0"/>
                  </a:rPr>
                  <a:t>тобто </a:t>
                </a:r>
                <a:r>
                  <a:rPr lang="uk-UA" sz="3600" dirty="0">
                    <a:solidFill>
                      <a:srgbClr val="0070C0"/>
                    </a:solidFill>
                    <a:effectLst/>
                    <a:latin typeface="Arial" panose="020B0604020202020204" pitchFamily="34" charset="0"/>
                  </a:rPr>
                  <a:t>вказати інтервал значень</a:t>
                </a:r>
                <a:r>
                  <a:rPr lang="uk-UA" sz="3600" dirty="0">
                    <a:effectLst/>
                    <a:latin typeface="Arial" panose="020B0604020202020204" pitchFamily="34" charset="0"/>
                  </a:rPr>
                  <a:t>, до якого </a:t>
                </a:r>
                <a:r>
                  <a:rPr lang="uk-UA" sz="3600" dirty="0">
                    <a:solidFill>
                      <a:srgbClr val="C00000"/>
                    </a:solidFill>
                    <a:effectLst/>
                    <a:latin typeface="Arial" panose="020B0604020202020204" pitchFamily="34" charset="0"/>
                  </a:rPr>
                  <a:t>із заданою ймовірністю довіри </a:t>
                </a:r>
                <a:r>
                  <a:rPr lang="el-GR" sz="3600" dirty="0">
                    <a:solidFill>
                      <a:srgbClr val="C00000"/>
                    </a:solidFill>
                    <a:effectLst/>
                    <a:latin typeface="Arial" panose="020B0604020202020204" pitchFamily="34" charset="0"/>
                  </a:rPr>
                  <a:t>α</a:t>
                </a:r>
                <a:r>
                  <a:rPr lang="el-GR" sz="3600" dirty="0">
                    <a:effectLst/>
                    <a:latin typeface="Arial" panose="020B0604020202020204" pitchFamily="34" charset="0"/>
                  </a:rPr>
                  <a:t> (</a:t>
                </a:r>
                <a:r>
                  <a:rPr lang="uk-UA" sz="3600" dirty="0">
                    <a:effectLst/>
                    <a:latin typeface="Arial" panose="020B0604020202020204" pitchFamily="34" charset="0"/>
                  </a:rPr>
                  <a:t>іноді використовують іншу назву </a:t>
                </a:r>
                <a:r>
                  <a:rPr lang="el-GR" sz="3600" dirty="0">
                    <a:effectLst/>
                    <a:latin typeface="Arial" panose="020B0604020202020204" pitchFamily="34" charset="0"/>
                  </a:rPr>
                  <a:t>α – </a:t>
                </a:r>
                <a:r>
                  <a:rPr lang="uk-UA" sz="3600" dirty="0">
                    <a:effectLst/>
                    <a:latin typeface="Arial" panose="020B0604020202020204" pitchFamily="34" charset="0"/>
                  </a:rPr>
                  <a:t>коефіцієнт надійності) потрапляє вимірювана величина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uk-UA" sz="36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uk-UA" sz="36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b>
                        <m:r>
                          <a:rPr lang="uk-UA" sz="36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𝒊</m:t>
                        </m:r>
                      </m:sub>
                    </m:sSub>
                  </m:oMath>
                </a14:m>
                <a:r>
                  <a:rPr lang="en-US" sz="3600" dirty="0">
                    <a:effectLst/>
                    <a:latin typeface="Arial" panose="020B0604020202020204" pitchFamily="34" charset="0"/>
                  </a:rPr>
                  <a:t>.</a:t>
                </a:r>
                <a:endParaRPr lang="uk-UA" sz="3600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B6DD7D64-056B-44EA-813C-C462F232BCC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1728" y="2553934"/>
                <a:ext cx="11207692" cy="2862322"/>
              </a:xfrm>
              <a:prstGeom prst="rect">
                <a:avLst/>
              </a:prstGeom>
              <a:blipFill>
                <a:blip r:embed="rId3"/>
                <a:stretch>
                  <a:fillRect l="-1687" t="-3412" r="-2013" b="-6823"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7001371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кутник 4">
            <a:extLst>
              <a:ext uri="{FF2B5EF4-FFF2-40B4-BE49-F238E27FC236}">
                <a16:creationId xmlns:a16="http://schemas.microsoft.com/office/drawing/2014/main" id="{CBC38BCA-96F6-49B5-BC6D-8B29D9A418C9}"/>
              </a:ext>
            </a:extLst>
          </p:cNvPr>
          <p:cNvSpPr/>
          <p:nvPr/>
        </p:nvSpPr>
        <p:spPr>
          <a:xfrm>
            <a:off x="1" y="72721"/>
            <a:ext cx="12192000" cy="363507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003">
            <a:schemeClr val="lt2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831436A-7AD8-49D1-81F7-A772406FEF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35310" y="996541"/>
            <a:ext cx="10357607" cy="286275"/>
          </a:xfrm>
        </p:spPr>
        <p:txBody>
          <a:bodyPr>
            <a:noAutofit/>
          </a:bodyPr>
          <a:lstStyle/>
          <a:p>
            <a:r>
              <a:rPr lang="uk-UA" sz="480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Вимірювання фізичних величин</a:t>
            </a:r>
            <a:endParaRPr lang="uk-UA" sz="4800" b="1" dirty="0">
              <a:solidFill>
                <a:srgbClr val="FF0000"/>
              </a:solidFill>
            </a:endParaRPr>
          </a:p>
        </p:txBody>
      </p:sp>
      <p:sp>
        <p:nvSpPr>
          <p:cNvPr id="4" name="Підзаголовок 2">
            <a:extLst>
              <a:ext uri="{FF2B5EF4-FFF2-40B4-BE49-F238E27FC236}">
                <a16:creationId xmlns:a16="http://schemas.microsoft.com/office/drawing/2014/main" id="{BC6D2037-A6D6-4779-9F4E-69AEB61ECDB4}"/>
              </a:ext>
            </a:extLst>
          </p:cNvPr>
          <p:cNvSpPr txBox="1">
            <a:spLocks/>
          </p:cNvSpPr>
          <p:nvPr/>
        </p:nvSpPr>
        <p:spPr>
          <a:xfrm>
            <a:off x="151003" y="72721"/>
            <a:ext cx="12040998" cy="435178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L2-</a:t>
            </a:r>
            <a:r>
              <a:rPr lang="uk-UA" dirty="0">
                <a:solidFill>
                  <a:schemeClr val="accent1">
                    <a:lumMod val="75000"/>
                  </a:schemeClr>
                </a:solidFill>
              </a:rPr>
              <a:t>22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-</a:t>
            </a:r>
            <a:r>
              <a:rPr lang="uk-UA" dirty="0">
                <a:solidFill>
                  <a:schemeClr val="accent1">
                    <a:lumMod val="75000"/>
                  </a:schemeClr>
                </a:solidFill>
              </a:rPr>
              <a:t>39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    </a:t>
            </a:r>
            <a:r>
              <a:rPr lang="uk-UA" dirty="0">
                <a:solidFill>
                  <a:schemeClr val="accent1">
                    <a:lumMod val="75000"/>
                  </a:schemeClr>
                </a:solidFill>
              </a:rPr>
              <a:t>                   </a:t>
            </a:r>
            <a:r>
              <a:rPr lang="en-US" b="1" dirty="0">
                <a:hlinkClick r:id="rId2"/>
              </a:rPr>
              <a:t>www.k123.com.ua</a:t>
            </a:r>
            <a:r>
              <a:rPr lang="en-US" b="1" dirty="0"/>
              <a:t>      </a:t>
            </a:r>
            <a:r>
              <a:rPr lang="uk-UA" b="1" dirty="0"/>
              <a:t>                        </a:t>
            </a:r>
            <a:r>
              <a:rPr lang="uk-UA" i="1" dirty="0">
                <a:solidFill>
                  <a:schemeClr val="accent1">
                    <a:lumMod val="75000"/>
                  </a:schemeClr>
                </a:solidFill>
              </a:rPr>
              <a:t>Метрологія та стандартизація</a:t>
            </a:r>
            <a:r>
              <a:rPr lang="en-US" i="1" dirty="0">
                <a:solidFill>
                  <a:schemeClr val="accent1">
                    <a:lumMod val="75000"/>
                  </a:schemeClr>
                </a:solidFill>
              </a:rPr>
              <a:t>        </a:t>
            </a:r>
            <a:r>
              <a:rPr lang="en-US" sz="1300" i="1" dirty="0"/>
              <a:t>file:jMSC_L2.pptx </a:t>
            </a:r>
            <a:endParaRPr lang="uk-UA" sz="1300" i="1" dirty="0"/>
          </a:p>
        </p:txBody>
      </p:sp>
      <p:sp>
        <p:nvSpPr>
          <p:cNvPr id="7" name="Підзаголовок 2">
            <a:extLst>
              <a:ext uri="{FF2B5EF4-FFF2-40B4-BE49-F238E27FC236}">
                <a16:creationId xmlns:a16="http://schemas.microsoft.com/office/drawing/2014/main" id="{15E4339B-1D76-46DF-9EF8-64AD21EF514B}"/>
              </a:ext>
            </a:extLst>
          </p:cNvPr>
          <p:cNvSpPr txBox="1">
            <a:spLocks/>
          </p:cNvSpPr>
          <p:nvPr/>
        </p:nvSpPr>
        <p:spPr>
          <a:xfrm>
            <a:off x="0" y="1466877"/>
            <a:ext cx="12133277" cy="68872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3900" dirty="0" err="1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Визначення</a:t>
            </a:r>
            <a:r>
              <a:rPr lang="ru-RU" sz="390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3900" b="1" dirty="0" err="1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інтервалу</a:t>
            </a:r>
            <a:r>
              <a:rPr lang="ru-RU" sz="3900" b="1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3900" b="1" dirty="0" err="1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довіри</a:t>
            </a:r>
            <a:r>
              <a:rPr lang="ru-RU" sz="3900" b="1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390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для </a:t>
            </a:r>
            <a:r>
              <a:rPr lang="ru-RU" sz="3900" dirty="0" err="1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прямих</a:t>
            </a:r>
            <a:r>
              <a:rPr lang="ru-RU" sz="390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3900" dirty="0" err="1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вимірів</a:t>
            </a:r>
            <a:endParaRPr lang="uk-UA" sz="3900" b="1" dirty="0">
              <a:solidFill>
                <a:srgbClr val="FF0000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9E2FB18-1473-4AD0-A307-D726A498026A}"/>
              </a:ext>
            </a:extLst>
          </p:cNvPr>
          <p:cNvSpPr txBox="1"/>
          <p:nvPr/>
        </p:nvSpPr>
        <p:spPr>
          <a:xfrm>
            <a:off x="151003" y="2313465"/>
            <a:ext cx="1180330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3600" dirty="0" err="1">
                <a:solidFill>
                  <a:srgbClr val="0070C0"/>
                </a:solidFill>
              </a:rPr>
              <a:t>Межі</a:t>
            </a:r>
            <a:r>
              <a:rPr lang="ru-RU" sz="3600" dirty="0">
                <a:solidFill>
                  <a:srgbClr val="0070C0"/>
                </a:solidFill>
              </a:rPr>
              <a:t> </a:t>
            </a:r>
            <a:r>
              <a:rPr lang="ru-RU" sz="3600" dirty="0" err="1">
                <a:solidFill>
                  <a:srgbClr val="0070C0"/>
                </a:solidFill>
              </a:rPr>
              <a:t>інтервалу</a:t>
            </a:r>
            <a:r>
              <a:rPr lang="ru-RU" sz="3600" dirty="0">
                <a:solidFill>
                  <a:srgbClr val="0070C0"/>
                </a:solidFill>
              </a:rPr>
              <a:t>, </a:t>
            </a:r>
            <a:r>
              <a:rPr lang="ru-RU" sz="3600" dirty="0" err="1">
                <a:solidFill>
                  <a:srgbClr val="0070C0"/>
                </a:solidFill>
              </a:rPr>
              <a:t>що</a:t>
            </a:r>
            <a:r>
              <a:rPr lang="ru-RU" sz="3600" dirty="0">
                <a:solidFill>
                  <a:srgbClr val="0070C0"/>
                </a:solidFill>
              </a:rPr>
              <a:t> </a:t>
            </a:r>
            <a:r>
              <a:rPr lang="ru-RU" sz="3600" dirty="0" err="1">
                <a:solidFill>
                  <a:srgbClr val="0070C0"/>
                </a:solidFill>
              </a:rPr>
              <a:t>визначаються</a:t>
            </a:r>
            <a:r>
              <a:rPr lang="ru-RU" sz="3600" dirty="0">
                <a:solidFill>
                  <a:srgbClr val="0070C0"/>
                </a:solidFill>
              </a:rPr>
              <a:t> таким чином</a:t>
            </a:r>
            <a:r>
              <a:rPr lang="ru-RU" sz="3600" dirty="0"/>
              <a:t>:</a:t>
            </a:r>
            <a:endParaRPr lang="uk-UA" sz="36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B5D3DC98-4B39-4C5A-B4DE-BE809F0F7757}"/>
                  </a:ext>
                </a:extLst>
              </p:cNvPr>
              <p:cNvSpPr txBox="1"/>
              <p:nvPr/>
            </p:nvSpPr>
            <p:spPr>
              <a:xfrm>
                <a:off x="1300294" y="5994326"/>
                <a:ext cx="6132352" cy="75097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uk-UA" sz="400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∆</m:t>
                      </m:r>
                      <m:r>
                        <a:rPr lang="uk-UA" sz="4000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uk-UA" sz="4000" i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uk-UA" sz="40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uk-UA" sz="40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b>
                          <m:d>
                            <m:dPr>
                              <m:ctrlPr>
                                <a:rPr lang="uk-UA" sz="40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uk-UA" sz="40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𝛼</m:t>
                              </m:r>
                              <m:r>
                                <a:rPr lang="uk-UA" sz="4000" i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uk-UA" sz="40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</m:d>
                        </m:sub>
                      </m:sSub>
                      <m:r>
                        <a:rPr lang="uk-UA" sz="4000" i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∙</m:t>
                      </m:r>
                      <m:r>
                        <a:rPr lang="uk-UA" sz="4000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𝑆</m:t>
                      </m:r>
                      <m:r>
                        <a:rPr lang="en-US" sz="40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</m:oMath>
                  </m:oMathPara>
                </a14:m>
                <a:endParaRPr lang="uk-UA" sz="40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B5D3DC98-4B39-4C5A-B4DE-BE809F0F775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00294" y="5994326"/>
                <a:ext cx="6132352" cy="75097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1DBEBF67-461F-46B7-AB93-4A7DE97E6BA7}"/>
                  </a:ext>
                </a:extLst>
              </p:cNvPr>
              <p:cNvSpPr txBox="1"/>
              <p:nvPr/>
            </p:nvSpPr>
            <p:spPr>
              <a:xfrm>
                <a:off x="618688" y="4027890"/>
                <a:ext cx="10666602" cy="196643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uk-UA" sz="3200" dirty="0">
                    <a:effectLst/>
                    <a:latin typeface="Arial" panose="020B0604020202020204" pitchFamily="34" charset="0"/>
                  </a:rPr>
                  <a:t>де ,</a:t>
                </a:r>
                <a:endParaRPr lang="en-US" sz="3200" dirty="0">
                  <a:effectLst/>
                  <a:latin typeface="Arial" panose="020B0604020202020204" pitchFamily="34" charset="0"/>
                </a:endParaRPr>
              </a:p>
              <a:p>
                <a:r>
                  <a:rPr lang="en-US" sz="3200" dirty="0">
                    <a:latin typeface="Arial" panose="020B0604020202020204" pitchFamily="34" charset="0"/>
                  </a:rPr>
                  <a:t>     </a:t>
                </a:r>
                <a:r>
                  <a:rPr lang="uk-UA" sz="3200" dirty="0">
                    <a:effectLst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uk-UA" sz="5400" i="1" smtClean="0">
                            <a:solidFill>
                              <a:srgbClr val="FF0000"/>
                            </a:solidFill>
                            <a:effectLst/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uk-UA" sz="5400" i="1">
                            <a:solidFill>
                              <a:srgbClr val="FF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𝑡</m:t>
                        </m:r>
                      </m:e>
                      <m:sub>
                        <m:d>
                          <m:dPr>
                            <m:ctrlPr>
                              <a:rPr lang="uk-UA" sz="5400" i="1">
                                <a:solidFill>
                                  <a:srgbClr val="FF0000"/>
                                </a:solidFill>
                                <a:effectLst/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uk-UA" sz="5400" i="1">
                                <a:solidFill>
                                  <a:srgbClr val="FF0000"/>
                                </a:solidFill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𝛼</m:t>
                            </m:r>
                            <m:r>
                              <a:rPr lang="uk-UA" sz="5400" i="1">
                                <a:solidFill>
                                  <a:srgbClr val="FF0000"/>
                                </a:solidFill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,</m:t>
                            </m:r>
                            <m:r>
                              <a:rPr lang="uk-UA" sz="5400" i="1">
                                <a:solidFill>
                                  <a:srgbClr val="FF0000"/>
                                </a:solidFill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𝑛</m:t>
                            </m:r>
                          </m:e>
                        </m:d>
                      </m:sub>
                    </m:sSub>
                  </m:oMath>
                </a14:m>
                <a:r>
                  <a:rPr lang="en-US" sz="3200" dirty="0">
                    <a:effectLst/>
                    <a:latin typeface="Arial" panose="020B0604020202020204" pitchFamily="34" charset="0"/>
                  </a:rPr>
                  <a:t> – </a:t>
                </a:r>
                <a:r>
                  <a:rPr lang="uk-UA" sz="3200" dirty="0">
                    <a:effectLst/>
                    <a:latin typeface="Arial" panose="020B0604020202020204" pitchFamily="34" charset="0"/>
                  </a:rPr>
                  <a:t>коефіцієнт Стьюдента, який залежить від імовірності довіри </a:t>
                </a:r>
                <a:r>
                  <a:rPr lang="el-GR" sz="3200" dirty="0">
                    <a:solidFill>
                      <a:srgbClr val="FF0000"/>
                    </a:solidFill>
                    <a:effectLst/>
                    <a:latin typeface="Arial" panose="020B0604020202020204" pitchFamily="34" charset="0"/>
                  </a:rPr>
                  <a:t>α</a:t>
                </a:r>
                <a:r>
                  <a:rPr lang="el-GR" sz="3200" dirty="0">
                    <a:effectLst/>
                    <a:latin typeface="Arial" panose="020B0604020202020204" pitchFamily="34" charset="0"/>
                  </a:rPr>
                  <a:t> </a:t>
                </a:r>
                <a:r>
                  <a:rPr lang="uk-UA" sz="3200" dirty="0">
                    <a:effectLst/>
                    <a:latin typeface="Arial" panose="020B0604020202020204" pitchFamily="34" charset="0"/>
                  </a:rPr>
                  <a:t>та числа</a:t>
                </a:r>
                <a:r>
                  <a:rPr lang="en-US" sz="3200" dirty="0">
                    <a:effectLst/>
                    <a:latin typeface="Arial" panose="020B0604020202020204" pitchFamily="34" charset="0"/>
                  </a:rPr>
                  <a:t> </a:t>
                </a:r>
                <a:r>
                  <a:rPr lang="uk-UA" sz="3200" dirty="0">
                    <a:effectLst/>
                    <a:latin typeface="Arial" panose="020B0604020202020204" pitchFamily="34" charset="0"/>
                  </a:rPr>
                  <a:t>вимірів </a:t>
                </a:r>
                <a:r>
                  <a:rPr lang="en-US" sz="3200" dirty="0">
                    <a:solidFill>
                      <a:srgbClr val="FF0000"/>
                    </a:solidFill>
                    <a:effectLst/>
                    <a:latin typeface="Arial" panose="020B0604020202020204" pitchFamily="34" charset="0"/>
                  </a:rPr>
                  <a:t>n</a:t>
                </a:r>
                <a:r>
                  <a:rPr lang="en-US" sz="3200" dirty="0">
                    <a:effectLst/>
                    <a:latin typeface="Arial" panose="020B0604020202020204" pitchFamily="34" charset="0"/>
                  </a:rPr>
                  <a:t> (</a:t>
                </a:r>
                <a:r>
                  <a:rPr lang="uk-UA" sz="3200" dirty="0">
                    <a:effectLst/>
                    <a:latin typeface="Arial" panose="020B0604020202020204" pitchFamily="34" charset="0"/>
                  </a:rPr>
                  <a:t>табл. 1)</a:t>
                </a:r>
                <a:r>
                  <a:rPr lang="en-US" sz="3200" dirty="0">
                    <a:latin typeface="Arial" panose="020B0604020202020204" pitchFamily="34" charset="0"/>
                  </a:rPr>
                  <a:t>;</a:t>
                </a:r>
                <a:endParaRPr lang="uk-UA" sz="3200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1DBEBF67-461F-46B7-AB93-4A7DE97E6BA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8688" y="4027890"/>
                <a:ext cx="10666602" cy="1966436"/>
              </a:xfrm>
              <a:prstGeom prst="rect">
                <a:avLst/>
              </a:prstGeom>
              <a:blipFill>
                <a:blip r:embed="rId4"/>
                <a:stretch>
                  <a:fillRect l="-1429" t="-4037" r="-1829" b="-8696"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97C1B61C-B8BB-4713-8FFD-07857CA293EE}"/>
                  </a:ext>
                </a:extLst>
              </p:cNvPr>
              <p:cNvSpPr txBox="1"/>
              <p:nvPr/>
            </p:nvSpPr>
            <p:spPr>
              <a:xfrm>
                <a:off x="3000462" y="3276915"/>
                <a:ext cx="6132352" cy="75097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uk-UA" sz="400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uk-UA" sz="4000" i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acc>
                        <m:accPr>
                          <m:chr m:val="̅"/>
                          <m:ctrlPr>
                            <a:rPr lang="uk-UA" sz="40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uk-UA" sz="40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acc>
                      <m:r>
                        <a:rPr lang="uk-UA" sz="4000" i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±</m:t>
                      </m:r>
                      <m:sSub>
                        <m:sSubPr>
                          <m:ctrlPr>
                            <a:rPr lang="uk-UA" sz="40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uk-UA" sz="40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b>
                          <m:d>
                            <m:dPr>
                              <m:ctrlPr>
                                <a:rPr lang="uk-UA" sz="40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uk-UA" sz="40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𝛼</m:t>
                              </m:r>
                              <m:r>
                                <a:rPr lang="uk-UA" sz="4000" i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uk-UA" sz="40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</m:d>
                        </m:sub>
                      </m:sSub>
                      <m:r>
                        <a:rPr lang="uk-UA" sz="4000" i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∙</m:t>
                      </m:r>
                      <m:r>
                        <a:rPr lang="uk-UA" sz="4000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𝑆</m:t>
                      </m:r>
                      <m:r>
                        <a:rPr lang="en-US" sz="40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    (</m:t>
                      </m:r>
                      <m:r>
                        <a:rPr lang="en-US" sz="40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6</m:t>
                      </m:r>
                      <m:r>
                        <a:rPr lang="en-US" sz="40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uk-UA" sz="40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97C1B61C-B8BB-4713-8FFD-07857CA293E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00462" y="3276915"/>
                <a:ext cx="6132352" cy="75097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4383488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кутник 4">
            <a:extLst>
              <a:ext uri="{FF2B5EF4-FFF2-40B4-BE49-F238E27FC236}">
                <a16:creationId xmlns:a16="http://schemas.microsoft.com/office/drawing/2014/main" id="{CBC38BCA-96F6-49B5-BC6D-8B29D9A418C9}"/>
              </a:ext>
            </a:extLst>
          </p:cNvPr>
          <p:cNvSpPr/>
          <p:nvPr/>
        </p:nvSpPr>
        <p:spPr>
          <a:xfrm>
            <a:off x="1" y="72721"/>
            <a:ext cx="12192000" cy="363507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003">
            <a:schemeClr val="lt2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831436A-7AD8-49D1-81F7-A772406FEF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35310" y="996541"/>
            <a:ext cx="10357607" cy="286275"/>
          </a:xfrm>
        </p:spPr>
        <p:txBody>
          <a:bodyPr>
            <a:noAutofit/>
          </a:bodyPr>
          <a:lstStyle/>
          <a:p>
            <a:r>
              <a:rPr lang="uk-UA" sz="480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Вимірювання фізичних величин</a:t>
            </a:r>
            <a:endParaRPr lang="uk-UA" sz="4800" b="1" dirty="0">
              <a:solidFill>
                <a:srgbClr val="FF0000"/>
              </a:solidFill>
            </a:endParaRPr>
          </a:p>
        </p:txBody>
      </p:sp>
      <p:sp>
        <p:nvSpPr>
          <p:cNvPr id="4" name="Підзаголовок 2">
            <a:extLst>
              <a:ext uri="{FF2B5EF4-FFF2-40B4-BE49-F238E27FC236}">
                <a16:creationId xmlns:a16="http://schemas.microsoft.com/office/drawing/2014/main" id="{BC6D2037-A6D6-4779-9F4E-69AEB61ECDB4}"/>
              </a:ext>
            </a:extLst>
          </p:cNvPr>
          <p:cNvSpPr txBox="1">
            <a:spLocks/>
          </p:cNvSpPr>
          <p:nvPr/>
        </p:nvSpPr>
        <p:spPr>
          <a:xfrm>
            <a:off x="151003" y="72721"/>
            <a:ext cx="12040998" cy="435178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L2-</a:t>
            </a:r>
            <a:r>
              <a:rPr lang="uk-UA" dirty="0">
                <a:solidFill>
                  <a:schemeClr val="accent1">
                    <a:lumMod val="75000"/>
                  </a:schemeClr>
                </a:solidFill>
              </a:rPr>
              <a:t>23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-</a:t>
            </a:r>
            <a:r>
              <a:rPr lang="uk-UA" dirty="0">
                <a:solidFill>
                  <a:schemeClr val="accent1">
                    <a:lumMod val="75000"/>
                  </a:schemeClr>
                </a:solidFill>
              </a:rPr>
              <a:t>39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    </a:t>
            </a:r>
            <a:r>
              <a:rPr lang="uk-UA" dirty="0">
                <a:solidFill>
                  <a:schemeClr val="accent1">
                    <a:lumMod val="75000"/>
                  </a:schemeClr>
                </a:solidFill>
              </a:rPr>
              <a:t>                   </a:t>
            </a:r>
            <a:r>
              <a:rPr lang="en-US" b="1" dirty="0">
                <a:hlinkClick r:id="rId2"/>
              </a:rPr>
              <a:t>www.k123.com.ua</a:t>
            </a:r>
            <a:r>
              <a:rPr lang="en-US" b="1" dirty="0"/>
              <a:t>      </a:t>
            </a:r>
            <a:r>
              <a:rPr lang="uk-UA" b="1" dirty="0"/>
              <a:t>                        </a:t>
            </a:r>
            <a:r>
              <a:rPr lang="uk-UA" i="1" dirty="0">
                <a:solidFill>
                  <a:schemeClr val="accent1">
                    <a:lumMod val="75000"/>
                  </a:schemeClr>
                </a:solidFill>
              </a:rPr>
              <a:t>Метрологія та стандартизація</a:t>
            </a:r>
            <a:r>
              <a:rPr lang="en-US" i="1" dirty="0">
                <a:solidFill>
                  <a:schemeClr val="accent1">
                    <a:lumMod val="75000"/>
                  </a:schemeClr>
                </a:solidFill>
              </a:rPr>
              <a:t>        </a:t>
            </a:r>
            <a:r>
              <a:rPr lang="en-US" sz="1300" i="1" dirty="0"/>
              <a:t>file:jMSC_L2.pptx </a:t>
            </a:r>
            <a:endParaRPr lang="uk-UA" sz="1300" i="1" dirty="0"/>
          </a:p>
        </p:txBody>
      </p:sp>
      <p:sp>
        <p:nvSpPr>
          <p:cNvPr id="7" name="Підзаголовок 2">
            <a:extLst>
              <a:ext uri="{FF2B5EF4-FFF2-40B4-BE49-F238E27FC236}">
                <a16:creationId xmlns:a16="http://schemas.microsoft.com/office/drawing/2014/main" id="{15E4339B-1D76-46DF-9EF8-64AD21EF514B}"/>
              </a:ext>
            </a:extLst>
          </p:cNvPr>
          <p:cNvSpPr txBox="1">
            <a:spLocks/>
          </p:cNvSpPr>
          <p:nvPr/>
        </p:nvSpPr>
        <p:spPr>
          <a:xfrm>
            <a:off x="0" y="1466877"/>
            <a:ext cx="12133277" cy="68872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3900" dirty="0" err="1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Визначення</a:t>
            </a:r>
            <a:r>
              <a:rPr lang="ru-RU" sz="390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3900" b="1" dirty="0" err="1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інтервалу</a:t>
            </a:r>
            <a:r>
              <a:rPr lang="ru-RU" sz="3900" b="1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3900" b="1" dirty="0" err="1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довіри</a:t>
            </a:r>
            <a:r>
              <a:rPr lang="ru-RU" sz="3900" b="1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390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для </a:t>
            </a:r>
            <a:r>
              <a:rPr lang="ru-RU" sz="3900" dirty="0" err="1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прямих</a:t>
            </a:r>
            <a:r>
              <a:rPr lang="ru-RU" sz="390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3900" dirty="0" err="1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вимірів</a:t>
            </a:r>
            <a:endParaRPr lang="uk-UA" sz="3900" b="1" dirty="0">
              <a:solidFill>
                <a:srgbClr val="FF0000"/>
              </a:solidFill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8CA6A30-CF6F-4AE8-9BEB-2C73F3A27618}"/>
              </a:ext>
            </a:extLst>
          </p:cNvPr>
          <p:cNvSpPr txBox="1"/>
          <p:nvPr/>
        </p:nvSpPr>
        <p:spPr>
          <a:xfrm>
            <a:off x="151003" y="1960437"/>
            <a:ext cx="11341914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uk-UA" sz="2000" i="1" dirty="0">
                <a:effectLst/>
                <a:latin typeface="Arial" panose="020B0604020202020204" pitchFamily="34" charset="0"/>
              </a:rPr>
              <a:t>Таблиця 1.</a:t>
            </a:r>
          </a:p>
          <a:p>
            <a:pPr algn="ctr"/>
            <a:r>
              <a:rPr lang="uk-UA" sz="2000" dirty="0">
                <a:effectLst/>
                <a:latin typeface="Arial" panose="020B0604020202020204" pitchFamily="34" charset="0"/>
              </a:rPr>
              <a:t>Коефіцієнт Стьюдента з </a:t>
            </a:r>
            <a:r>
              <a:rPr lang="en-US" sz="2000" b="1" i="1" dirty="0">
                <a:solidFill>
                  <a:srgbClr val="FF0000"/>
                </a:solidFill>
                <a:latin typeface="Arial" panose="020B0604020202020204" pitchFamily="34" charset="0"/>
              </a:rPr>
              <a:t>k</a:t>
            </a:r>
            <a:r>
              <a:rPr lang="uk-UA" sz="2000" dirty="0">
                <a:latin typeface="Arial" panose="020B0604020202020204" pitchFamily="34" charset="0"/>
              </a:rPr>
              <a:t> ступенями свободи</a:t>
            </a:r>
            <a:endParaRPr lang="uk-UA" sz="2000" dirty="0"/>
          </a:p>
        </p:txBody>
      </p:sp>
      <p:pic>
        <p:nvPicPr>
          <p:cNvPr id="16" name="Рисунок 15">
            <a:extLst>
              <a:ext uri="{FF2B5EF4-FFF2-40B4-BE49-F238E27FC236}">
                <a16:creationId xmlns:a16="http://schemas.microsoft.com/office/drawing/2014/main" id="{95848DA2-61E0-4BBF-9ECA-9CFB617D1E0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01158" y="2591838"/>
            <a:ext cx="7699187" cy="4221115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4A8A152D-E4E8-4115-982C-9B284631F32A}"/>
                  </a:ext>
                </a:extLst>
              </p:cNvPr>
              <p:cNvSpPr txBox="1"/>
              <p:nvPr/>
            </p:nvSpPr>
            <p:spPr>
              <a:xfrm>
                <a:off x="1135310" y="4610473"/>
                <a:ext cx="1493613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uk-UA" sz="240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𝑘</m:t>
                      </m:r>
                      <m:r>
                        <a:rPr lang="uk-UA" sz="2400" i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uk-UA" sz="2400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uk-UA" sz="2400" i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−1</m:t>
                      </m:r>
                    </m:oMath>
                  </m:oMathPara>
                </a14:m>
                <a:endParaRPr lang="uk-UA" sz="24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4A8A152D-E4E8-4115-982C-9B284631F32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35310" y="4610473"/>
                <a:ext cx="1493613" cy="461665"/>
              </a:xfrm>
              <a:prstGeom prst="rect">
                <a:avLst/>
              </a:prstGeom>
              <a:blipFill>
                <a:blip r:embed="rId4"/>
                <a:stretch>
                  <a:fillRect l="-408" r="-408"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7419524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кутник 4">
            <a:extLst>
              <a:ext uri="{FF2B5EF4-FFF2-40B4-BE49-F238E27FC236}">
                <a16:creationId xmlns:a16="http://schemas.microsoft.com/office/drawing/2014/main" id="{CBC38BCA-96F6-49B5-BC6D-8B29D9A418C9}"/>
              </a:ext>
            </a:extLst>
          </p:cNvPr>
          <p:cNvSpPr/>
          <p:nvPr/>
        </p:nvSpPr>
        <p:spPr>
          <a:xfrm>
            <a:off x="1" y="72721"/>
            <a:ext cx="12192000" cy="363507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003">
            <a:schemeClr val="lt2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831436A-7AD8-49D1-81F7-A772406FEF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35310" y="996541"/>
            <a:ext cx="10357607" cy="286275"/>
          </a:xfrm>
        </p:spPr>
        <p:txBody>
          <a:bodyPr>
            <a:noAutofit/>
          </a:bodyPr>
          <a:lstStyle/>
          <a:p>
            <a:r>
              <a:rPr lang="uk-UA" sz="480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Вимірювання фізичних величин</a:t>
            </a:r>
            <a:endParaRPr lang="uk-UA" sz="4800" b="1" dirty="0">
              <a:solidFill>
                <a:srgbClr val="FF0000"/>
              </a:solidFill>
            </a:endParaRPr>
          </a:p>
        </p:txBody>
      </p:sp>
      <p:sp>
        <p:nvSpPr>
          <p:cNvPr id="4" name="Підзаголовок 2">
            <a:extLst>
              <a:ext uri="{FF2B5EF4-FFF2-40B4-BE49-F238E27FC236}">
                <a16:creationId xmlns:a16="http://schemas.microsoft.com/office/drawing/2014/main" id="{BC6D2037-A6D6-4779-9F4E-69AEB61ECDB4}"/>
              </a:ext>
            </a:extLst>
          </p:cNvPr>
          <p:cNvSpPr txBox="1">
            <a:spLocks/>
          </p:cNvSpPr>
          <p:nvPr/>
        </p:nvSpPr>
        <p:spPr>
          <a:xfrm>
            <a:off x="151003" y="72721"/>
            <a:ext cx="12040998" cy="435178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L2-</a:t>
            </a:r>
            <a:r>
              <a:rPr lang="uk-UA" dirty="0">
                <a:solidFill>
                  <a:schemeClr val="accent1">
                    <a:lumMod val="75000"/>
                  </a:schemeClr>
                </a:solidFill>
              </a:rPr>
              <a:t>7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-</a:t>
            </a:r>
            <a:r>
              <a:rPr lang="uk-UA" dirty="0">
                <a:solidFill>
                  <a:schemeClr val="accent1">
                    <a:lumMod val="75000"/>
                  </a:schemeClr>
                </a:solidFill>
              </a:rPr>
              <a:t>39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    </a:t>
            </a:r>
            <a:r>
              <a:rPr lang="uk-UA" dirty="0">
                <a:solidFill>
                  <a:schemeClr val="accent1">
                    <a:lumMod val="75000"/>
                  </a:schemeClr>
                </a:solidFill>
              </a:rPr>
              <a:t>                   </a:t>
            </a:r>
            <a:r>
              <a:rPr lang="en-US" b="1" dirty="0">
                <a:hlinkClick r:id="rId2"/>
              </a:rPr>
              <a:t>www.k123.com.ua</a:t>
            </a:r>
            <a:r>
              <a:rPr lang="en-US" b="1" dirty="0"/>
              <a:t>      </a:t>
            </a:r>
            <a:r>
              <a:rPr lang="uk-UA" b="1" dirty="0"/>
              <a:t>                        </a:t>
            </a:r>
            <a:r>
              <a:rPr lang="uk-UA" i="1" dirty="0">
                <a:solidFill>
                  <a:schemeClr val="accent1">
                    <a:lumMod val="75000"/>
                  </a:schemeClr>
                </a:solidFill>
              </a:rPr>
              <a:t>Метрологія та стандартизація</a:t>
            </a:r>
            <a:r>
              <a:rPr lang="en-US" i="1" dirty="0">
                <a:solidFill>
                  <a:schemeClr val="accent1">
                    <a:lumMod val="75000"/>
                  </a:schemeClr>
                </a:solidFill>
              </a:rPr>
              <a:t>        </a:t>
            </a:r>
            <a:r>
              <a:rPr lang="en-US" sz="1300" i="1" dirty="0"/>
              <a:t>file:jMSC_L2.pptx </a:t>
            </a:r>
            <a:endParaRPr lang="uk-UA" sz="1300" i="1" dirty="0"/>
          </a:p>
        </p:txBody>
      </p:sp>
      <p:sp>
        <p:nvSpPr>
          <p:cNvPr id="7" name="Підзаголовок 2">
            <a:extLst>
              <a:ext uri="{FF2B5EF4-FFF2-40B4-BE49-F238E27FC236}">
                <a16:creationId xmlns:a16="http://schemas.microsoft.com/office/drawing/2014/main" id="{15E4339B-1D76-46DF-9EF8-64AD21EF514B}"/>
              </a:ext>
            </a:extLst>
          </p:cNvPr>
          <p:cNvSpPr txBox="1">
            <a:spLocks/>
          </p:cNvSpPr>
          <p:nvPr/>
        </p:nvSpPr>
        <p:spPr>
          <a:xfrm>
            <a:off x="1276524" y="2276904"/>
            <a:ext cx="10644859" cy="4444283"/>
          </a:xfrm>
          <a:prstGeom prst="rect">
            <a:avLst/>
          </a:prstGeom>
        </p:spPr>
        <p:txBody>
          <a:bodyPr vert="horz" lIns="91440" tIns="45720" rIns="91440" bIns="45720" numCol="6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uk-UA" sz="800" b="1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</a:rPr>
              <a:t>Вихідні данні</a:t>
            </a:r>
          </a:p>
          <a:p>
            <a:r>
              <a:rPr lang="en-US" sz="800" b="1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</a:rPr>
              <a:t>http://www.k123.com.ua/jms_vv31_m3.html</a:t>
            </a:r>
            <a:endParaRPr lang="uk-UA" sz="800" b="1" dirty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</a:endParaRPr>
          </a:p>
          <a:p>
            <a:r>
              <a:rPr lang="en-US" sz="800" b="1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</a:rPr>
              <a:t>http://msc.k123.com.ua/job_11.html</a:t>
            </a:r>
            <a:endParaRPr lang="uk-UA" sz="800" b="1" dirty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</a:endParaRPr>
          </a:p>
          <a:p>
            <a:r>
              <a:rPr lang="en-US" sz="800" b="1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</a:rPr>
              <a:t>http://msc.k123.com.ua/job1/v22.txt</a:t>
            </a:r>
          </a:p>
          <a:p>
            <a:r>
              <a:rPr lang="en-US" sz="1400" b="1" dirty="0">
                <a:solidFill>
                  <a:schemeClr val="bg1">
                    <a:lumMod val="65000"/>
                  </a:schemeClr>
                </a:solidFill>
                <a:effectLst/>
                <a:latin typeface="Arial" panose="020B0604020202020204" pitchFamily="34" charset="0"/>
              </a:rPr>
              <a:t>0,00</a:t>
            </a:r>
          </a:p>
          <a:p>
            <a:r>
              <a:rPr lang="en-US" sz="1400" b="1" dirty="0">
                <a:solidFill>
                  <a:schemeClr val="bg1">
                    <a:lumMod val="65000"/>
                  </a:schemeClr>
                </a:solidFill>
                <a:effectLst/>
                <a:latin typeface="Arial" panose="020B0604020202020204" pitchFamily="34" charset="0"/>
              </a:rPr>
              <a:t>0,03</a:t>
            </a:r>
          </a:p>
          <a:p>
            <a:r>
              <a:rPr lang="en-US" sz="1400" b="1" dirty="0">
                <a:solidFill>
                  <a:schemeClr val="bg1">
                    <a:lumMod val="65000"/>
                  </a:schemeClr>
                </a:solidFill>
                <a:effectLst/>
                <a:latin typeface="Arial" panose="020B0604020202020204" pitchFamily="34" charset="0"/>
              </a:rPr>
              <a:t>0,07</a:t>
            </a:r>
          </a:p>
          <a:p>
            <a:r>
              <a:rPr lang="en-US" sz="1400" b="1" dirty="0">
                <a:solidFill>
                  <a:schemeClr val="bg1">
                    <a:lumMod val="65000"/>
                  </a:schemeClr>
                </a:solidFill>
                <a:effectLst/>
                <a:latin typeface="Arial" panose="020B0604020202020204" pitchFamily="34" charset="0"/>
              </a:rPr>
              <a:t>0,08</a:t>
            </a:r>
          </a:p>
          <a:p>
            <a:r>
              <a:rPr lang="en-US" sz="1400" b="1" dirty="0">
                <a:solidFill>
                  <a:schemeClr val="bg1">
                    <a:lumMod val="65000"/>
                  </a:schemeClr>
                </a:solidFill>
                <a:effectLst/>
                <a:latin typeface="Arial" panose="020B0604020202020204" pitchFamily="34" charset="0"/>
              </a:rPr>
              <a:t>0,08</a:t>
            </a:r>
          </a:p>
          <a:p>
            <a:r>
              <a:rPr lang="en-US" sz="1400" b="1" dirty="0">
                <a:solidFill>
                  <a:schemeClr val="bg1">
                    <a:lumMod val="65000"/>
                  </a:schemeClr>
                </a:solidFill>
                <a:effectLst/>
                <a:latin typeface="Arial" panose="020B0604020202020204" pitchFamily="34" charset="0"/>
              </a:rPr>
              <a:t>0,09</a:t>
            </a:r>
          </a:p>
          <a:p>
            <a:r>
              <a:rPr lang="en-US" sz="1400" b="1" dirty="0">
                <a:solidFill>
                  <a:schemeClr val="bg1">
                    <a:lumMod val="65000"/>
                  </a:schemeClr>
                </a:solidFill>
                <a:effectLst/>
                <a:latin typeface="Arial" panose="020B0604020202020204" pitchFamily="34" charset="0"/>
              </a:rPr>
              <a:t>0,10</a:t>
            </a:r>
          </a:p>
          <a:p>
            <a:r>
              <a:rPr lang="en-US" sz="1400" b="1" dirty="0">
                <a:solidFill>
                  <a:schemeClr val="bg1">
                    <a:lumMod val="65000"/>
                  </a:schemeClr>
                </a:solidFill>
                <a:effectLst/>
                <a:latin typeface="Arial" panose="020B0604020202020204" pitchFamily="34" charset="0"/>
              </a:rPr>
              <a:t>0,16</a:t>
            </a:r>
          </a:p>
          <a:p>
            <a:r>
              <a:rPr lang="en-US" sz="1400" b="1" dirty="0">
                <a:solidFill>
                  <a:schemeClr val="bg1">
                    <a:lumMod val="65000"/>
                  </a:schemeClr>
                </a:solidFill>
                <a:effectLst/>
                <a:latin typeface="Arial" panose="020B0604020202020204" pitchFamily="34" charset="0"/>
              </a:rPr>
              <a:t>0,20</a:t>
            </a:r>
          </a:p>
          <a:p>
            <a:r>
              <a:rPr lang="en-US" sz="1400" b="1" dirty="0">
                <a:solidFill>
                  <a:schemeClr val="bg1">
                    <a:lumMod val="65000"/>
                  </a:schemeClr>
                </a:solidFill>
                <a:effectLst/>
                <a:latin typeface="Arial" panose="020B0604020202020204" pitchFamily="34" charset="0"/>
              </a:rPr>
              <a:t>0,24</a:t>
            </a:r>
          </a:p>
          <a:p>
            <a:r>
              <a:rPr lang="en-US" sz="1400" b="1" dirty="0">
                <a:solidFill>
                  <a:schemeClr val="bg1">
                    <a:lumMod val="65000"/>
                  </a:schemeClr>
                </a:solidFill>
                <a:effectLst/>
                <a:latin typeface="Arial" panose="020B0604020202020204" pitchFamily="34" charset="0"/>
              </a:rPr>
              <a:t>0,26</a:t>
            </a:r>
          </a:p>
          <a:p>
            <a:r>
              <a:rPr lang="en-US" sz="1400" b="1" dirty="0">
                <a:solidFill>
                  <a:schemeClr val="bg1">
                    <a:lumMod val="65000"/>
                  </a:schemeClr>
                </a:solidFill>
                <a:effectLst/>
                <a:latin typeface="Arial" panose="020B0604020202020204" pitchFamily="34" charset="0"/>
              </a:rPr>
              <a:t>0,30</a:t>
            </a:r>
          </a:p>
          <a:p>
            <a:r>
              <a:rPr lang="en-US" sz="1400" b="1" dirty="0">
                <a:solidFill>
                  <a:schemeClr val="bg1">
                    <a:lumMod val="65000"/>
                  </a:schemeClr>
                </a:solidFill>
                <a:effectLst/>
                <a:latin typeface="Arial" panose="020B0604020202020204" pitchFamily="34" charset="0"/>
              </a:rPr>
              <a:t>0,33</a:t>
            </a:r>
          </a:p>
          <a:p>
            <a:r>
              <a:rPr lang="en-US" sz="14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0,33</a:t>
            </a:r>
          </a:p>
          <a:p>
            <a:r>
              <a:rPr lang="en-US" sz="14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0,39</a:t>
            </a:r>
          </a:p>
          <a:p>
            <a:r>
              <a:rPr lang="en-US" sz="14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0,40</a:t>
            </a:r>
          </a:p>
          <a:p>
            <a:r>
              <a:rPr lang="en-US" sz="14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0,47</a:t>
            </a:r>
          </a:p>
          <a:p>
            <a:r>
              <a:rPr lang="en-US" sz="14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0,50</a:t>
            </a:r>
          </a:p>
          <a:p>
            <a:r>
              <a:rPr lang="en-US" sz="14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0,53</a:t>
            </a:r>
          </a:p>
          <a:p>
            <a:r>
              <a:rPr lang="en-US" sz="14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0,56</a:t>
            </a:r>
          </a:p>
          <a:p>
            <a:r>
              <a:rPr lang="en-US" sz="14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0,57</a:t>
            </a:r>
          </a:p>
          <a:p>
            <a:r>
              <a:rPr lang="en-US" sz="14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0,57</a:t>
            </a:r>
          </a:p>
          <a:p>
            <a:r>
              <a:rPr lang="en-US" sz="14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0,63</a:t>
            </a:r>
          </a:p>
          <a:p>
            <a:r>
              <a:rPr lang="en-US" sz="14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0,64</a:t>
            </a:r>
          </a:p>
          <a:p>
            <a:r>
              <a:rPr lang="en-US" sz="14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0,71</a:t>
            </a:r>
          </a:p>
          <a:p>
            <a:r>
              <a:rPr lang="en-US" sz="14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0,83</a:t>
            </a:r>
          </a:p>
          <a:p>
            <a:r>
              <a:rPr lang="en-US" sz="14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0,91</a:t>
            </a:r>
          </a:p>
          <a:p>
            <a:r>
              <a:rPr lang="en-US" sz="14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0,94</a:t>
            </a:r>
          </a:p>
          <a:p>
            <a:r>
              <a:rPr lang="en-US" sz="14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0,94</a:t>
            </a:r>
          </a:p>
          <a:p>
            <a:r>
              <a:rPr lang="en-US" sz="14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0,96</a:t>
            </a:r>
          </a:p>
          <a:p>
            <a:r>
              <a:rPr lang="en-US" sz="14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1,01</a:t>
            </a:r>
          </a:p>
          <a:p>
            <a:r>
              <a:rPr lang="en-US" sz="14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1,03</a:t>
            </a:r>
          </a:p>
          <a:p>
            <a:r>
              <a:rPr lang="en-US" sz="14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1,09</a:t>
            </a:r>
          </a:p>
          <a:p>
            <a:r>
              <a:rPr lang="en-US" sz="14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1,09</a:t>
            </a:r>
          </a:p>
          <a:p>
            <a:r>
              <a:rPr lang="en-US" sz="14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1,18</a:t>
            </a:r>
          </a:p>
          <a:p>
            <a:r>
              <a:rPr lang="en-US" sz="14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1,19</a:t>
            </a:r>
          </a:p>
          <a:p>
            <a:r>
              <a:rPr lang="en-US" sz="14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1,22</a:t>
            </a:r>
          </a:p>
          <a:p>
            <a:r>
              <a:rPr lang="en-US" sz="14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1,23</a:t>
            </a:r>
          </a:p>
          <a:p>
            <a:r>
              <a:rPr lang="en-US" sz="14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1,25</a:t>
            </a:r>
          </a:p>
          <a:p>
            <a:r>
              <a:rPr lang="en-US" sz="14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1,27</a:t>
            </a:r>
          </a:p>
          <a:p>
            <a:r>
              <a:rPr lang="en-US" sz="14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1,27</a:t>
            </a:r>
          </a:p>
          <a:p>
            <a:r>
              <a:rPr lang="en-US" sz="14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1,29</a:t>
            </a:r>
          </a:p>
          <a:p>
            <a:r>
              <a:rPr lang="en-US" sz="14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1,31</a:t>
            </a:r>
          </a:p>
          <a:p>
            <a:r>
              <a:rPr lang="en-US" sz="14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1,32</a:t>
            </a:r>
          </a:p>
          <a:p>
            <a:r>
              <a:rPr lang="en-US" sz="14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1,33</a:t>
            </a:r>
          </a:p>
          <a:p>
            <a:r>
              <a:rPr lang="en-US" sz="14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1,35</a:t>
            </a:r>
          </a:p>
          <a:p>
            <a:r>
              <a:rPr lang="en-US" sz="14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1,36</a:t>
            </a:r>
          </a:p>
          <a:p>
            <a:r>
              <a:rPr lang="en-US" sz="14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1,38</a:t>
            </a:r>
          </a:p>
          <a:p>
            <a:r>
              <a:rPr lang="en-US" sz="14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1,41</a:t>
            </a:r>
          </a:p>
          <a:p>
            <a:r>
              <a:rPr lang="en-US" sz="14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1,50</a:t>
            </a:r>
          </a:p>
          <a:p>
            <a:r>
              <a:rPr lang="en-US" sz="14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1,54</a:t>
            </a:r>
          </a:p>
          <a:p>
            <a:r>
              <a:rPr lang="en-US" sz="14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1,56</a:t>
            </a:r>
          </a:p>
          <a:p>
            <a:r>
              <a:rPr lang="en-US" sz="14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1,60</a:t>
            </a:r>
          </a:p>
          <a:p>
            <a:r>
              <a:rPr lang="en-US" sz="14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1,65</a:t>
            </a:r>
          </a:p>
          <a:p>
            <a:r>
              <a:rPr lang="en-US" sz="14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1,68</a:t>
            </a:r>
          </a:p>
          <a:p>
            <a:r>
              <a:rPr lang="en-US" sz="14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1,70</a:t>
            </a:r>
          </a:p>
          <a:p>
            <a:r>
              <a:rPr lang="en-US" sz="14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1,70</a:t>
            </a:r>
          </a:p>
          <a:p>
            <a:r>
              <a:rPr lang="en-US" sz="14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1,72</a:t>
            </a:r>
          </a:p>
          <a:p>
            <a:r>
              <a:rPr lang="en-US" sz="14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1,74</a:t>
            </a:r>
          </a:p>
          <a:p>
            <a:r>
              <a:rPr lang="en-US" sz="14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1,81</a:t>
            </a:r>
          </a:p>
          <a:p>
            <a:r>
              <a:rPr lang="en-US" sz="14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1,82</a:t>
            </a:r>
          </a:p>
          <a:p>
            <a:r>
              <a:rPr lang="en-US" sz="14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1,83</a:t>
            </a:r>
          </a:p>
          <a:p>
            <a:r>
              <a:rPr lang="en-US" sz="14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1,85</a:t>
            </a:r>
          </a:p>
          <a:p>
            <a:r>
              <a:rPr lang="en-US" sz="14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1,93</a:t>
            </a:r>
          </a:p>
          <a:p>
            <a:r>
              <a:rPr lang="en-US" sz="14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1,99</a:t>
            </a:r>
          </a:p>
        </p:txBody>
      </p:sp>
      <p:sp>
        <p:nvSpPr>
          <p:cNvPr id="10" name="Підзаголовок 2">
            <a:extLst>
              <a:ext uri="{FF2B5EF4-FFF2-40B4-BE49-F238E27FC236}">
                <a16:creationId xmlns:a16="http://schemas.microsoft.com/office/drawing/2014/main" id="{79A6EC66-9C09-4167-A8C1-DD6F4770CF82}"/>
              </a:ext>
            </a:extLst>
          </p:cNvPr>
          <p:cNvSpPr txBox="1">
            <a:spLocks/>
          </p:cNvSpPr>
          <p:nvPr/>
        </p:nvSpPr>
        <p:spPr>
          <a:xfrm>
            <a:off x="580551" y="1208012"/>
            <a:ext cx="11467123" cy="43517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uk-UA" b="1" dirty="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Розрахунок </a:t>
            </a:r>
            <a:r>
              <a:rPr lang="ru-RU" sz="2400" b="1" dirty="0" err="1">
                <a:solidFill>
                  <a:srgbClr val="0070C0"/>
                </a:solidFill>
              </a:rPr>
              <a:t>середня</a:t>
            </a:r>
            <a:r>
              <a:rPr lang="ru-RU" sz="2400" b="1" dirty="0">
                <a:solidFill>
                  <a:srgbClr val="0070C0"/>
                </a:solidFill>
              </a:rPr>
              <a:t> </a:t>
            </a:r>
            <a:r>
              <a:rPr lang="ru-RU" sz="2400" b="1" dirty="0" err="1">
                <a:solidFill>
                  <a:srgbClr val="0070C0"/>
                </a:solidFill>
              </a:rPr>
              <a:t>квадратична</a:t>
            </a:r>
            <a:r>
              <a:rPr lang="ru-RU" sz="2400" b="1" dirty="0">
                <a:solidFill>
                  <a:srgbClr val="0070C0"/>
                </a:solidFill>
              </a:rPr>
              <a:t> </a:t>
            </a:r>
            <a:r>
              <a:rPr lang="ru-RU" sz="2400" b="1" dirty="0" err="1">
                <a:solidFill>
                  <a:srgbClr val="0070C0"/>
                </a:solidFill>
              </a:rPr>
              <a:t>похибка</a:t>
            </a:r>
            <a:r>
              <a:rPr lang="ru-RU" sz="2400" b="1" dirty="0">
                <a:solidFill>
                  <a:srgbClr val="0070C0"/>
                </a:solidFill>
              </a:rPr>
              <a:t> </a:t>
            </a:r>
            <a:r>
              <a:rPr lang="ru-RU" sz="2400" b="1" dirty="0" err="1">
                <a:solidFill>
                  <a:srgbClr val="0070C0"/>
                </a:solidFill>
              </a:rPr>
              <a:t>середнього</a:t>
            </a:r>
            <a:r>
              <a:rPr lang="uk-UA" b="1" dirty="0">
                <a:solidFill>
                  <a:srgbClr val="0070C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uk-UA" b="1" dirty="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(загальна кількість елементів </a:t>
            </a:r>
            <a:r>
              <a:rPr lang="uk-UA" b="1" dirty="0" err="1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виборки</a:t>
            </a:r>
            <a:r>
              <a:rPr lang="uk-UA" b="1" dirty="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en-US" b="1" dirty="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n = 65)</a:t>
            </a:r>
            <a:endParaRPr lang="uk-UA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7980A689-FB71-41F0-BB2B-83043343B420}"/>
                  </a:ext>
                </a:extLst>
              </p:cNvPr>
              <p:cNvSpPr txBox="1"/>
              <p:nvPr/>
            </p:nvSpPr>
            <p:spPr>
              <a:xfrm>
                <a:off x="9762689" y="2019686"/>
                <a:ext cx="1461782" cy="58477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uk-UA" sz="320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uk-UA" sz="32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acc>
                  </m:oMath>
                </a14:m>
                <a:r>
                  <a:rPr lang="uk-UA" sz="3200" dirty="0">
                    <a:solidFill>
                      <a:srgbClr val="0070C0"/>
                    </a:solidFill>
                  </a:rPr>
                  <a:t>= </a:t>
                </a:r>
                <a:r>
                  <a:rPr lang="uk-UA" sz="3200" b="1" dirty="0">
                    <a:solidFill>
                      <a:srgbClr val="0070C0"/>
                    </a:solidFill>
                  </a:rPr>
                  <a:t>0,98</a:t>
                </a:r>
                <a:r>
                  <a:rPr lang="uk-UA" sz="3200" dirty="0">
                    <a:solidFill>
                      <a:srgbClr val="0070C0"/>
                    </a:solidFill>
                  </a:rPr>
                  <a:t> </a:t>
                </a:r>
              </a:p>
            </p:txBody>
          </p:sp>
        </mc:Choice>
        <mc:Fallback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7980A689-FB71-41F0-BB2B-83043343B42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62689" y="2019686"/>
                <a:ext cx="1461782" cy="584775"/>
              </a:xfrm>
              <a:prstGeom prst="rect">
                <a:avLst/>
              </a:prstGeom>
              <a:blipFill>
                <a:blip r:embed="rId3"/>
                <a:stretch>
                  <a:fillRect t="-12500" r="-8333" b="-34375"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9EDB7F6D-5982-4E27-BD92-B18B5127C4D7}"/>
                  </a:ext>
                </a:extLst>
              </p:cNvPr>
              <p:cNvSpPr txBox="1"/>
              <p:nvPr/>
            </p:nvSpPr>
            <p:spPr>
              <a:xfrm>
                <a:off x="9701870" y="2980957"/>
                <a:ext cx="2084664" cy="58477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uk-UA" sz="3200" i="1" smtClean="0">
                          <a:solidFill>
                            <a:srgbClr val="0070C0"/>
                          </a:solidFill>
                        </a:rPr>
                        <m:t>𝑠</m:t>
                      </m:r>
                      <m:r>
                        <a:rPr lang="uk-UA" sz="3200" i="1">
                          <a:solidFill>
                            <a:srgbClr val="0070C0"/>
                          </a:solidFill>
                        </a:rPr>
                        <m:t>=</m:t>
                      </m:r>
                      <m:r>
                        <a:rPr lang="uk-UA" sz="3200" b="1" i="1">
                          <a:solidFill>
                            <a:srgbClr val="0070C0"/>
                          </a:solidFill>
                        </a:rPr>
                        <m:t>𝟎</m:t>
                      </m:r>
                      <m:r>
                        <a:rPr lang="uk-UA" sz="3200" b="1" i="1">
                          <a:solidFill>
                            <a:srgbClr val="0070C0"/>
                          </a:solidFill>
                        </a:rPr>
                        <m:t>,</m:t>
                      </m:r>
                      <m:r>
                        <a:rPr lang="uk-UA" sz="3200" b="1" i="1">
                          <a:solidFill>
                            <a:srgbClr val="0070C0"/>
                          </a:solidFill>
                        </a:rPr>
                        <m:t>𝟎𝟕𝟒</m:t>
                      </m:r>
                    </m:oMath>
                  </m:oMathPara>
                </a14:m>
                <a:endParaRPr lang="uk-UA" sz="3200" b="1" dirty="0">
                  <a:solidFill>
                    <a:srgbClr val="0070C0"/>
                  </a:solidFill>
                </a:endParaRPr>
              </a:p>
            </p:txBody>
          </p:sp>
        </mc:Choice>
        <mc:Fallback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9EDB7F6D-5982-4E27-BD92-B18B5127C4D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01870" y="2980957"/>
                <a:ext cx="2084664" cy="58477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122375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кутник 4">
            <a:extLst>
              <a:ext uri="{FF2B5EF4-FFF2-40B4-BE49-F238E27FC236}">
                <a16:creationId xmlns:a16="http://schemas.microsoft.com/office/drawing/2014/main" id="{CBC38BCA-96F6-49B5-BC6D-8B29D9A418C9}"/>
              </a:ext>
            </a:extLst>
          </p:cNvPr>
          <p:cNvSpPr/>
          <p:nvPr/>
        </p:nvSpPr>
        <p:spPr>
          <a:xfrm>
            <a:off x="1" y="72721"/>
            <a:ext cx="12192000" cy="363507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003">
            <a:schemeClr val="lt2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831436A-7AD8-49D1-81F7-A772406FEF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35310" y="996541"/>
            <a:ext cx="10357607" cy="286275"/>
          </a:xfrm>
        </p:spPr>
        <p:txBody>
          <a:bodyPr>
            <a:noAutofit/>
          </a:bodyPr>
          <a:lstStyle/>
          <a:p>
            <a:r>
              <a:rPr lang="uk-UA" sz="480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Вимірювання фізичних величин</a:t>
            </a:r>
            <a:endParaRPr lang="uk-UA" sz="4800" b="1" dirty="0">
              <a:solidFill>
                <a:srgbClr val="FF0000"/>
              </a:solidFill>
            </a:endParaRPr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2F591D71-D0F4-4038-9B0C-4060DE75214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9847" y="1462055"/>
            <a:ext cx="11434194" cy="1655762"/>
          </a:xfrm>
        </p:spPr>
        <p:txBody>
          <a:bodyPr>
            <a:noAutofit/>
          </a:bodyPr>
          <a:lstStyle/>
          <a:p>
            <a:pPr algn="l"/>
            <a:r>
              <a:rPr lang="ru-RU" sz="4000" b="1" dirty="0" err="1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Експеримент</a:t>
            </a:r>
            <a:r>
              <a:rPr lang="ru-RU" sz="400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4000" dirty="0" err="1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дає</a:t>
            </a:r>
            <a:r>
              <a:rPr lang="ru-RU" sz="400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4000" dirty="0">
                <a:effectLst/>
                <a:latin typeface="Arial" panose="020B0604020202020204" pitchFamily="34" charset="0"/>
              </a:rPr>
              <a:t>не </a:t>
            </a:r>
            <a:r>
              <a:rPr lang="ru-RU" sz="4000" dirty="0" err="1">
                <a:effectLst/>
                <a:latin typeface="Arial" panose="020B0604020202020204" pitchFamily="34" charset="0"/>
              </a:rPr>
              <a:t>істинне</a:t>
            </a:r>
            <a:r>
              <a:rPr lang="ru-RU" sz="4000" dirty="0">
                <a:effectLst/>
                <a:latin typeface="Arial" panose="020B0604020202020204" pitchFamily="34" charset="0"/>
              </a:rPr>
              <a:t> </a:t>
            </a:r>
            <a:r>
              <a:rPr lang="ru-RU" sz="4000" dirty="0" err="1">
                <a:effectLst/>
                <a:latin typeface="Arial" panose="020B0604020202020204" pitchFamily="34" charset="0"/>
              </a:rPr>
              <a:t>значення</a:t>
            </a:r>
            <a:r>
              <a:rPr lang="ru-RU" sz="4000" dirty="0">
                <a:effectLst/>
                <a:latin typeface="Arial" panose="020B0604020202020204" pitchFamily="34" charset="0"/>
              </a:rPr>
              <a:t> </a:t>
            </a:r>
            <a:r>
              <a:rPr lang="ru-RU" sz="4000" dirty="0" err="1">
                <a:effectLst/>
                <a:latin typeface="Arial" panose="020B0604020202020204" pitchFamily="34" charset="0"/>
              </a:rPr>
              <a:t>вимірюваної</a:t>
            </a:r>
            <a:r>
              <a:rPr lang="ru-RU" sz="4000" dirty="0">
                <a:effectLst/>
                <a:latin typeface="Arial" panose="020B0604020202020204" pitchFamily="34" charset="0"/>
              </a:rPr>
              <a:t> </a:t>
            </a:r>
            <a:r>
              <a:rPr lang="ru-RU" sz="4000" dirty="0" err="1">
                <a:effectLst/>
                <a:latin typeface="Arial" panose="020B0604020202020204" pitchFamily="34" charset="0"/>
              </a:rPr>
              <a:t>величини</a:t>
            </a:r>
            <a:r>
              <a:rPr lang="ru-RU" sz="4000" dirty="0">
                <a:effectLst/>
                <a:latin typeface="Arial" panose="020B0604020202020204" pitchFamily="34" charset="0"/>
              </a:rPr>
              <a:t>, а </a:t>
            </a:r>
            <a:r>
              <a:rPr lang="ru-RU" sz="4000" b="1" dirty="0" err="1"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наближене</a:t>
            </a:r>
            <a:r>
              <a:rPr lang="ru-RU" sz="4000" dirty="0">
                <a:effectLst/>
                <a:latin typeface="Arial" panose="020B0604020202020204" pitchFamily="34" charset="0"/>
              </a:rPr>
              <a:t>.</a:t>
            </a:r>
            <a:endParaRPr lang="uk-UA" sz="4000" dirty="0"/>
          </a:p>
        </p:txBody>
      </p:sp>
      <p:sp>
        <p:nvSpPr>
          <p:cNvPr id="4" name="Підзаголовок 2">
            <a:extLst>
              <a:ext uri="{FF2B5EF4-FFF2-40B4-BE49-F238E27FC236}">
                <a16:creationId xmlns:a16="http://schemas.microsoft.com/office/drawing/2014/main" id="{BC6D2037-A6D6-4779-9F4E-69AEB61ECDB4}"/>
              </a:ext>
            </a:extLst>
          </p:cNvPr>
          <p:cNvSpPr txBox="1">
            <a:spLocks/>
          </p:cNvSpPr>
          <p:nvPr/>
        </p:nvSpPr>
        <p:spPr>
          <a:xfrm>
            <a:off x="151003" y="72721"/>
            <a:ext cx="12040998" cy="435178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L2-</a:t>
            </a:r>
            <a:r>
              <a:rPr lang="uk-UA" dirty="0">
                <a:solidFill>
                  <a:schemeClr val="accent1">
                    <a:lumMod val="75000"/>
                  </a:schemeClr>
                </a:solidFill>
              </a:rPr>
              <a:t>6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-</a:t>
            </a:r>
            <a:r>
              <a:rPr lang="uk-UA" dirty="0">
                <a:solidFill>
                  <a:schemeClr val="accent1">
                    <a:lumMod val="75000"/>
                  </a:schemeClr>
                </a:solidFill>
              </a:rPr>
              <a:t>39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    </a:t>
            </a:r>
            <a:r>
              <a:rPr lang="uk-UA" dirty="0">
                <a:solidFill>
                  <a:schemeClr val="accent1">
                    <a:lumMod val="75000"/>
                  </a:schemeClr>
                </a:solidFill>
              </a:rPr>
              <a:t>                   </a:t>
            </a:r>
            <a:r>
              <a:rPr lang="en-US" b="1" dirty="0">
                <a:hlinkClick r:id="rId2"/>
              </a:rPr>
              <a:t>www.k123.com.ua</a:t>
            </a:r>
            <a:r>
              <a:rPr lang="en-US" b="1" dirty="0"/>
              <a:t>      </a:t>
            </a:r>
            <a:r>
              <a:rPr lang="uk-UA" b="1" dirty="0"/>
              <a:t>                        </a:t>
            </a:r>
            <a:r>
              <a:rPr lang="uk-UA" i="1" dirty="0">
                <a:solidFill>
                  <a:schemeClr val="accent1">
                    <a:lumMod val="75000"/>
                  </a:schemeClr>
                </a:solidFill>
              </a:rPr>
              <a:t>Метрологія та стандартизація</a:t>
            </a:r>
            <a:r>
              <a:rPr lang="en-US" i="1" dirty="0">
                <a:solidFill>
                  <a:schemeClr val="accent1">
                    <a:lumMod val="75000"/>
                  </a:schemeClr>
                </a:solidFill>
              </a:rPr>
              <a:t>        </a:t>
            </a:r>
            <a:r>
              <a:rPr lang="en-US" sz="1300" i="1" dirty="0"/>
              <a:t>file:jMSC_L2.pptx </a:t>
            </a:r>
            <a:endParaRPr lang="uk-UA" sz="1300" i="1" dirty="0"/>
          </a:p>
        </p:txBody>
      </p:sp>
      <p:sp>
        <p:nvSpPr>
          <p:cNvPr id="6" name="Підзаголовок 2">
            <a:extLst>
              <a:ext uri="{FF2B5EF4-FFF2-40B4-BE49-F238E27FC236}">
                <a16:creationId xmlns:a16="http://schemas.microsoft.com/office/drawing/2014/main" id="{981345F0-58C1-4B7C-AC94-90D4A0A1E280}"/>
              </a:ext>
            </a:extLst>
          </p:cNvPr>
          <p:cNvSpPr txBox="1">
            <a:spLocks/>
          </p:cNvSpPr>
          <p:nvPr/>
        </p:nvSpPr>
        <p:spPr>
          <a:xfrm>
            <a:off x="269847" y="2986664"/>
            <a:ext cx="11434194" cy="23319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uk-UA" sz="4000" b="1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Точність вимірювання </a:t>
            </a:r>
            <a:r>
              <a:rPr lang="uk-UA" sz="4000" dirty="0">
                <a:effectLst/>
                <a:latin typeface="Arial" panose="020B0604020202020204" pitchFamily="34" charset="0"/>
              </a:rPr>
              <a:t>визначається </a:t>
            </a:r>
            <a:r>
              <a:rPr lang="uk-UA" sz="4000" b="1" dirty="0"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близькістю</a:t>
            </a:r>
            <a:r>
              <a:rPr lang="uk-UA" sz="4000" dirty="0">
                <a:effectLst/>
                <a:latin typeface="Arial" panose="020B0604020202020204" pitchFamily="34" charset="0"/>
              </a:rPr>
              <a:t> цього результату </a:t>
            </a:r>
            <a:r>
              <a:rPr lang="uk-UA" sz="4000" dirty="0"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до істинного значення</a:t>
            </a:r>
            <a:r>
              <a:rPr lang="uk-UA" sz="4000" dirty="0">
                <a:effectLst/>
                <a:latin typeface="Arial" panose="020B0604020202020204" pitchFamily="34" charset="0"/>
              </a:rPr>
              <a:t> вимірюваної величини або до істинного середнього. </a:t>
            </a:r>
          </a:p>
        </p:txBody>
      </p:sp>
      <p:sp>
        <p:nvSpPr>
          <p:cNvPr id="8" name="Підзаголовок 2">
            <a:extLst>
              <a:ext uri="{FF2B5EF4-FFF2-40B4-BE49-F238E27FC236}">
                <a16:creationId xmlns:a16="http://schemas.microsoft.com/office/drawing/2014/main" id="{32BFD4CB-DE91-49F2-A552-204420214173}"/>
              </a:ext>
            </a:extLst>
          </p:cNvPr>
          <p:cNvSpPr txBox="1">
            <a:spLocks/>
          </p:cNvSpPr>
          <p:nvPr/>
        </p:nvSpPr>
        <p:spPr>
          <a:xfrm>
            <a:off x="369116" y="5395945"/>
            <a:ext cx="11662094" cy="119780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uk-UA" sz="4000" b="1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Кількісною мірою </a:t>
            </a:r>
            <a:r>
              <a:rPr lang="uk-UA" sz="4000" dirty="0">
                <a:effectLst/>
                <a:latin typeface="Arial" panose="020B0604020202020204" pitchFamily="34" charset="0"/>
              </a:rPr>
              <a:t>точності вимірювання </a:t>
            </a:r>
            <a:r>
              <a:rPr lang="uk-UA" sz="4000" b="1" dirty="0"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є похибка.</a:t>
            </a:r>
            <a:endParaRPr lang="uk-UA" sz="40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174024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кутник 4">
            <a:extLst>
              <a:ext uri="{FF2B5EF4-FFF2-40B4-BE49-F238E27FC236}">
                <a16:creationId xmlns:a16="http://schemas.microsoft.com/office/drawing/2014/main" id="{CBC38BCA-96F6-49B5-BC6D-8B29D9A418C9}"/>
              </a:ext>
            </a:extLst>
          </p:cNvPr>
          <p:cNvSpPr/>
          <p:nvPr/>
        </p:nvSpPr>
        <p:spPr>
          <a:xfrm>
            <a:off x="1" y="72721"/>
            <a:ext cx="12192000" cy="363507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003">
            <a:schemeClr val="lt2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4" name="Підзаголовок 2">
            <a:extLst>
              <a:ext uri="{FF2B5EF4-FFF2-40B4-BE49-F238E27FC236}">
                <a16:creationId xmlns:a16="http://schemas.microsoft.com/office/drawing/2014/main" id="{BC6D2037-A6D6-4779-9F4E-69AEB61ECDB4}"/>
              </a:ext>
            </a:extLst>
          </p:cNvPr>
          <p:cNvSpPr txBox="1">
            <a:spLocks/>
          </p:cNvSpPr>
          <p:nvPr/>
        </p:nvSpPr>
        <p:spPr>
          <a:xfrm>
            <a:off x="151003" y="72721"/>
            <a:ext cx="12040998" cy="435178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L2-</a:t>
            </a:r>
            <a:r>
              <a:rPr lang="uk-UA" dirty="0">
                <a:solidFill>
                  <a:schemeClr val="accent1">
                    <a:lumMod val="75000"/>
                  </a:schemeClr>
                </a:solidFill>
              </a:rPr>
              <a:t>25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-</a:t>
            </a:r>
            <a:r>
              <a:rPr lang="uk-UA" dirty="0">
                <a:solidFill>
                  <a:schemeClr val="accent1">
                    <a:lumMod val="75000"/>
                  </a:schemeClr>
                </a:solidFill>
              </a:rPr>
              <a:t>39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    </a:t>
            </a:r>
            <a:r>
              <a:rPr lang="uk-UA" dirty="0">
                <a:solidFill>
                  <a:schemeClr val="accent1">
                    <a:lumMod val="75000"/>
                  </a:schemeClr>
                </a:solidFill>
              </a:rPr>
              <a:t>                   </a:t>
            </a:r>
            <a:r>
              <a:rPr lang="en-US" b="1" dirty="0">
                <a:hlinkClick r:id="rId2"/>
              </a:rPr>
              <a:t>www.k123.com.ua</a:t>
            </a:r>
            <a:r>
              <a:rPr lang="en-US" b="1" dirty="0"/>
              <a:t>      </a:t>
            </a:r>
            <a:r>
              <a:rPr lang="uk-UA" b="1" dirty="0"/>
              <a:t>                        </a:t>
            </a:r>
            <a:r>
              <a:rPr lang="uk-UA" i="1" dirty="0">
                <a:solidFill>
                  <a:schemeClr val="accent1">
                    <a:lumMod val="75000"/>
                  </a:schemeClr>
                </a:solidFill>
              </a:rPr>
              <a:t>Метрологія та стандартизація</a:t>
            </a:r>
            <a:r>
              <a:rPr lang="en-US" i="1" dirty="0">
                <a:solidFill>
                  <a:schemeClr val="accent1">
                    <a:lumMod val="75000"/>
                  </a:schemeClr>
                </a:solidFill>
              </a:rPr>
              <a:t>        </a:t>
            </a:r>
            <a:r>
              <a:rPr lang="en-US" sz="1300" i="1" dirty="0"/>
              <a:t>file:jMSC_L2.pptx </a:t>
            </a:r>
            <a:endParaRPr lang="uk-UA" sz="1300" i="1" dirty="0"/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0C42AC88-E500-4F07-A451-37860F850BE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38923" y="428016"/>
            <a:ext cx="7157707" cy="6429984"/>
          </a:xfrm>
          <a:prstGeom prst="rect">
            <a:avLst/>
          </a:prstGeom>
        </p:spPr>
      </p:pic>
      <p:sp>
        <p:nvSpPr>
          <p:cNvPr id="10" name="Прямокутник 9">
            <a:extLst>
              <a:ext uri="{FF2B5EF4-FFF2-40B4-BE49-F238E27FC236}">
                <a16:creationId xmlns:a16="http://schemas.microsoft.com/office/drawing/2014/main" id="{6A166674-C6FD-418A-AC54-CDCCD70D04DA}"/>
              </a:ext>
            </a:extLst>
          </p:cNvPr>
          <p:cNvSpPr/>
          <p:nvPr/>
        </p:nvSpPr>
        <p:spPr>
          <a:xfrm>
            <a:off x="4261607" y="6149130"/>
            <a:ext cx="419450" cy="16778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2" name="Прямокутник 11">
            <a:extLst>
              <a:ext uri="{FF2B5EF4-FFF2-40B4-BE49-F238E27FC236}">
                <a16:creationId xmlns:a16="http://schemas.microsoft.com/office/drawing/2014/main" id="{1D57F81C-DC01-4097-B8DD-B21FD27FC5FE}"/>
              </a:ext>
            </a:extLst>
          </p:cNvPr>
          <p:cNvSpPr/>
          <p:nvPr/>
        </p:nvSpPr>
        <p:spPr>
          <a:xfrm>
            <a:off x="6983134" y="6133750"/>
            <a:ext cx="419450" cy="16778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3" name="Прямокутник 12">
            <a:extLst>
              <a:ext uri="{FF2B5EF4-FFF2-40B4-BE49-F238E27FC236}">
                <a16:creationId xmlns:a16="http://schemas.microsoft.com/office/drawing/2014/main" id="{188C01C1-5C0F-4D6F-BCFA-59AA19F3B93C}"/>
              </a:ext>
            </a:extLst>
          </p:cNvPr>
          <p:cNvSpPr/>
          <p:nvPr/>
        </p:nvSpPr>
        <p:spPr>
          <a:xfrm>
            <a:off x="6983134" y="950752"/>
            <a:ext cx="419450" cy="16778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cxnSp>
        <p:nvCxnSpPr>
          <p:cNvPr id="14" name="Пряма зі стрілкою 13">
            <a:extLst>
              <a:ext uri="{FF2B5EF4-FFF2-40B4-BE49-F238E27FC236}">
                <a16:creationId xmlns:a16="http://schemas.microsoft.com/office/drawing/2014/main" id="{802F51AD-09C2-435F-A3ED-1BB68083E976}"/>
              </a:ext>
            </a:extLst>
          </p:cNvPr>
          <p:cNvCxnSpPr/>
          <p:nvPr/>
        </p:nvCxnSpPr>
        <p:spPr>
          <a:xfrm>
            <a:off x="4681057" y="6217640"/>
            <a:ext cx="2231471" cy="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6" name="Пряма зі стрілкою 15">
            <a:extLst>
              <a:ext uri="{FF2B5EF4-FFF2-40B4-BE49-F238E27FC236}">
                <a16:creationId xmlns:a16="http://schemas.microsoft.com/office/drawing/2014/main" id="{C5509CD5-73A2-4585-AAA0-F8197E6D27DE}"/>
              </a:ext>
            </a:extLst>
          </p:cNvPr>
          <p:cNvCxnSpPr>
            <a:cxnSpLocks/>
            <a:endCxn id="12" idx="0"/>
          </p:cNvCxnSpPr>
          <p:nvPr/>
        </p:nvCxnSpPr>
        <p:spPr>
          <a:xfrm flipH="1">
            <a:off x="7192859" y="1118532"/>
            <a:ext cx="24918" cy="5015218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8803466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кутник 4">
            <a:extLst>
              <a:ext uri="{FF2B5EF4-FFF2-40B4-BE49-F238E27FC236}">
                <a16:creationId xmlns:a16="http://schemas.microsoft.com/office/drawing/2014/main" id="{CBC38BCA-96F6-49B5-BC6D-8B29D9A418C9}"/>
              </a:ext>
            </a:extLst>
          </p:cNvPr>
          <p:cNvSpPr/>
          <p:nvPr/>
        </p:nvSpPr>
        <p:spPr>
          <a:xfrm>
            <a:off x="1" y="72721"/>
            <a:ext cx="12192000" cy="363507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003">
            <a:schemeClr val="lt2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831436A-7AD8-49D1-81F7-A772406FEF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35310" y="996541"/>
            <a:ext cx="10357607" cy="286275"/>
          </a:xfrm>
        </p:spPr>
        <p:txBody>
          <a:bodyPr>
            <a:noAutofit/>
          </a:bodyPr>
          <a:lstStyle/>
          <a:p>
            <a:r>
              <a:rPr lang="uk-UA" sz="480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Вимірювання фізичних величин</a:t>
            </a:r>
            <a:endParaRPr lang="uk-UA" sz="4800" b="1" dirty="0">
              <a:solidFill>
                <a:srgbClr val="FF0000"/>
              </a:solidFill>
            </a:endParaRPr>
          </a:p>
        </p:txBody>
      </p:sp>
      <p:sp>
        <p:nvSpPr>
          <p:cNvPr id="4" name="Підзаголовок 2">
            <a:extLst>
              <a:ext uri="{FF2B5EF4-FFF2-40B4-BE49-F238E27FC236}">
                <a16:creationId xmlns:a16="http://schemas.microsoft.com/office/drawing/2014/main" id="{BC6D2037-A6D6-4779-9F4E-69AEB61ECDB4}"/>
              </a:ext>
            </a:extLst>
          </p:cNvPr>
          <p:cNvSpPr txBox="1">
            <a:spLocks/>
          </p:cNvSpPr>
          <p:nvPr/>
        </p:nvSpPr>
        <p:spPr>
          <a:xfrm>
            <a:off x="151003" y="72721"/>
            <a:ext cx="12040998" cy="435178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L2-</a:t>
            </a:r>
            <a:r>
              <a:rPr lang="uk-UA" dirty="0">
                <a:solidFill>
                  <a:schemeClr val="accent1">
                    <a:lumMod val="75000"/>
                  </a:schemeClr>
                </a:solidFill>
              </a:rPr>
              <a:t>7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-</a:t>
            </a:r>
            <a:r>
              <a:rPr lang="uk-UA" dirty="0">
                <a:solidFill>
                  <a:schemeClr val="accent1">
                    <a:lumMod val="75000"/>
                  </a:schemeClr>
                </a:solidFill>
              </a:rPr>
              <a:t>39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    </a:t>
            </a:r>
            <a:r>
              <a:rPr lang="uk-UA" dirty="0">
                <a:solidFill>
                  <a:schemeClr val="accent1">
                    <a:lumMod val="75000"/>
                  </a:schemeClr>
                </a:solidFill>
              </a:rPr>
              <a:t>                   </a:t>
            </a:r>
            <a:r>
              <a:rPr lang="en-US" b="1" dirty="0">
                <a:hlinkClick r:id="rId2"/>
              </a:rPr>
              <a:t>www.k123.com.ua</a:t>
            </a:r>
            <a:r>
              <a:rPr lang="en-US" b="1" dirty="0"/>
              <a:t>      </a:t>
            </a:r>
            <a:r>
              <a:rPr lang="uk-UA" b="1" dirty="0"/>
              <a:t>                        </a:t>
            </a:r>
            <a:r>
              <a:rPr lang="uk-UA" i="1" dirty="0">
                <a:solidFill>
                  <a:schemeClr val="accent1">
                    <a:lumMod val="75000"/>
                  </a:schemeClr>
                </a:solidFill>
              </a:rPr>
              <a:t>Метрологія та стандартизація</a:t>
            </a:r>
            <a:r>
              <a:rPr lang="en-US" i="1" dirty="0">
                <a:solidFill>
                  <a:schemeClr val="accent1">
                    <a:lumMod val="75000"/>
                  </a:schemeClr>
                </a:solidFill>
              </a:rPr>
              <a:t>        </a:t>
            </a:r>
            <a:r>
              <a:rPr lang="en-US" sz="1300" i="1" dirty="0"/>
              <a:t>file:jMSC_L2.pptx </a:t>
            </a:r>
            <a:endParaRPr lang="uk-UA" sz="1300" i="1" dirty="0"/>
          </a:p>
        </p:txBody>
      </p:sp>
      <p:sp>
        <p:nvSpPr>
          <p:cNvPr id="7" name="Підзаголовок 2">
            <a:extLst>
              <a:ext uri="{FF2B5EF4-FFF2-40B4-BE49-F238E27FC236}">
                <a16:creationId xmlns:a16="http://schemas.microsoft.com/office/drawing/2014/main" id="{15E4339B-1D76-46DF-9EF8-64AD21EF514B}"/>
              </a:ext>
            </a:extLst>
          </p:cNvPr>
          <p:cNvSpPr txBox="1">
            <a:spLocks/>
          </p:cNvSpPr>
          <p:nvPr/>
        </p:nvSpPr>
        <p:spPr>
          <a:xfrm>
            <a:off x="1276524" y="2276904"/>
            <a:ext cx="10644859" cy="4444283"/>
          </a:xfrm>
          <a:prstGeom prst="rect">
            <a:avLst/>
          </a:prstGeom>
        </p:spPr>
        <p:txBody>
          <a:bodyPr vert="horz" lIns="91440" tIns="45720" rIns="91440" bIns="45720" numCol="6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uk-UA" sz="800" b="1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</a:rPr>
              <a:t>Вихідні данні</a:t>
            </a:r>
          </a:p>
          <a:p>
            <a:r>
              <a:rPr lang="en-US" sz="800" b="1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</a:rPr>
              <a:t>http://www.k123.com.ua/jms_vv31_m3.html</a:t>
            </a:r>
            <a:endParaRPr lang="uk-UA" sz="800" b="1" dirty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</a:endParaRPr>
          </a:p>
          <a:p>
            <a:r>
              <a:rPr lang="en-US" sz="800" b="1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</a:rPr>
              <a:t>http://msc.k123.com.ua/job_11.html</a:t>
            </a:r>
            <a:endParaRPr lang="uk-UA" sz="800" b="1" dirty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</a:endParaRPr>
          </a:p>
          <a:p>
            <a:r>
              <a:rPr lang="en-US" sz="800" b="1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</a:rPr>
              <a:t>http://msc.k123.com.ua/job1/v22.txt</a:t>
            </a:r>
          </a:p>
          <a:p>
            <a:r>
              <a:rPr lang="en-US" sz="1400" b="1" dirty="0">
                <a:solidFill>
                  <a:schemeClr val="bg1">
                    <a:lumMod val="65000"/>
                  </a:schemeClr>
                </a:solidFill>
                <a:effectLst/>
                <a:latin typeface="Arial" panose="020B0604020202020204" pitchFamily="34" charset="0"/>
              </a:rPr>
              <a:t>0,00</a:t>
            </a:r>
          </a:p>
          <a:p>
            <a:r>
              <a:rPr lang="en-US" sz="1400" b="1" dirty="0">
                <a:solidFill>
                  <a:schemeClr val="bg1">
                    <a:lumMod val="65000"/>
                  </a:schemeClr>
                </a:solidFill>
                <a:effectLst/>
                <a:latin typeface="Arial" panose="020B0604020202020204" pitchFamily="34" charset="0"/>
              </a:rPr>
              <a:t>0,03</a:t>
            </a:r>
          </a:p>
          <a:p>
            <a:r>
              <a:rPr lang="en-US" sz="1400" b="1" dirty="0">
                <a:solidFill>
                  <a:schemeClr val="bg1">
                    <a:lumMod val="65000"/>
                  </a:schemeClr>
                </a:solidFill>
                <a:effectLst/>
                <a:latin typeface="Arial" panose="020B0604020202020204" pitchFamily="34" charset="0"/>
              </a:rPr>
              <a:t>0,07</a:t>
            </a:r>
          </a:p>
          <a:p>
            <a:r>
              <a:rPr lang="en-US" sz="1400" b="1" dirty="0">
                <a:solidFill>
                  <a:schemeClr val="bg1">
                    <a:lumMod val="65000"/>
                  </a:schemeClr>
                </a:solidFill>
                <a:effectLst/>
                <a:latin typeface="Arial" panose="020B0604020202020204" pitchFamily="34" charset="0"/>
              </a:rPr>
              <a:t>0,08</a:t>
            </a:r>
          </a:p>
          <a:p>
            <a:r>
              <a:rPr lang="en-US" sz="1400" b="1" dirty="0">
                <a:solidFill>
                  <a:schemeClr val="bg1">
                    <a:lumMod val="65000"/>
                  </a:schemeClr>
                </a:solidFill>
                <a:effectLst/>
                <a:latin typeface="Arial" panose="020B0604020202020204" pitchFamily="34" charset="0"/>
              </a:rPr>
              <a:t>0,08</a:t>
            </a:r>
          </a:p>
          <a:p>
            <a:r>
              <a:rPr lang="en-US" sz="1400" b="1" dirty="0">
                <a:solidFill>
                  <a:schemeClr val="bg1">
                    <a:lumMod val="65000"/>
                  </a:schemeClr>
                </a:solidFill>
                <a:effectLst/>
                <a:latin typeface="Arial" panose="020B0604020202020204" pitchFamily="34" charset="0"/>
              </a:rPr>
              <a:t>0,09</a:t>
            </a:r>
          </a:p>
          <a:p>
            <a:r>
              <a:rPr lang="en-US" sz="1400" b="1" dirty="0">
                <a:solidFill>
                  <a:schemeClr val="bg1">
                    <a:lumMod val="65000"/>
                  </a:schemeClr>
                </a:solidFill>
                <a:effectLst/>
                <a:latin typeface="Arial" panose="020B0604020202020204" pitchFamily="34" charset="0"/>
              </a:rPr>
              <a:t>0,10</a:t>
            </a:r>
          </a:p>
          <a:p>
            <a:r>
              <a:rPr lang="en-US" sz="1400" b="1" dirty="0">
                <a:solidFill>
                  <a:schemeClr val="bg1">
                    <a:lumMod val="65000"/>
                  </a:schemeClr>
                </a:solidFill>
                <a:effectLst/>
                <a:latin typeface="Arial" panose="020B0604020202020204" pitchFamily="34" charset="0"/>
              </a:rPr>
              <a:t>0,16</a:t>
            </a:r>
          </a:p>
          <a:p>
            <a:r>
              <a:rPr lang="en-US" sz="1400" b="1" dirty="0">
                <a:solidFill>
                  <a:schemeClr val="bg1">
                    <a:lumMod val="65000"/>
                  </a:schemeClr>
                </a:solidFill>
                <a:effectLst/>
                <a:latin typeface="Arial" panose="020B0604020202020204" pitchFamily="34" charset="0"/>
              </a:rPr>
              <a:t>0,20</a:t>
            </a:r>
          </a:p>
          <a:p>
            <a:r>
              <a:rPr lang="en-US" sz="1400" b="1" dirty="0">
                <a:solidFill>
                  <a:schemeClr val="bg1">
                    <a:lumMod val="65000"/>
                  </a:schemeClr>
                </a:solidFill>
                <a:effectLst/>
                <a:latin typeface="Arial" panose="020B0604020202020204" pitchFamily="34" charset="0"/>
              </a:rPr>
              <a:t>0,24</a:t>
            </a:r>
          </a:p>
          <a:p>
            <a:r>
              <a:rPr lang="en-US" sz="1400" b="1" dirty="0">
                <a:solidFill>
                  <a:schemeClr val="bg1">
                    <a:lumMod val="65000"/>
                  </a:schemeClr>
                </a:solidFill>
                <a:effectLst/>
                <a:latin typeface="Arial" panose="020B0604020202020204" pitchFamily="34" charset="0"/>
              </a:rPr>
              <a:t>0,26</a:t>
            </a:r>
          </a:p>
          <a:p>
            <a:r>
              <a:rPr lang="en-US" sz="1400" b="1" dirty="0">
                <a:solidFill>
                  <a:schemeClr val="bg1">
                    <a:lumMod val="65000"/>
                  </a:schemeClr>
                </a:solidFill>
                <a:effectLst/>
                <a:latin typeface="Arial" panose="020B0604020202020204" pitchFamily="34" charset="0"/>
              </a:rPr>
              <a:t>0,30</a:t>
            </a:r>
          </a:p>
          <a:p>
            <a:r>
              <a:rPr lang="en-US" sz="1400" b="1" dirty="0">
                <a:solidFill>
                  <a:schemeClr val="bg1">
                    <a:lumMod val="65000"/>
                  </a:schemeClr>
                </a:solidFill>
                <a:effectLst/>
                <a:latin typeface="Arial" panose="020B0604020202020204" pitchFamily="34" charset="0"/>
              </a:rPr>
              <a:t>0,33</a:t>
            </a:r>
          </a:p>
          <a:p>
            <a:r>
              <a:rPr lang="en-US" sz="14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0,33</a:t>
            </a:r>
          </a:p>
          <a:p>
            <a:r>
              <a:rPr lang="en-US" sz="14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0,39</a:t>
            </a:r>
          </a:p>
          <a:p>
            <a:r>
              <a:rPr lang="en-US" sz="14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0,40</a:t>
            </a:r>
          </a:p>
          <a:p>
            <a:r>
              <a:rPr lang="en-US" sz="14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0,47</a:t>
            </a:r>
          </a:p>
          <a:p>
            <a:r>
              <a:rPr lang="en-US" sz="14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0,50</a:t>
            </a:r>
          </a:p>
          <a:p>
            <a:r>
              <a:rPr lang="en-US" sz="14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0,53</a:t>
            </a:r>
          </a:p>
          <a:p>
            <a:r>
              <a:rPr lang="en-US" sz="14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0,56</a:t>
            </a:r>
          </a:p>
          <a:p>
            <a:r>
              <a:rPr lang="en-US" sz="14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0,57</a:t>
            </a:r>
          </a:p>
          <a:p>
            <a:r>
              <a:rPr lang="en-US" sz="14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0,57</a:t>
            </a:r>
          </a:p>
          <a:p>
            <a:r>
              <a:rPr lang="en-US" sz="14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0,63</a:t>
            </a:r>
          </a:p>
          <a:p>
            <a:r>
              <a:rPr lang="en-US" sz="14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0,64</a:t>
            </a:r>
          </a:p>
          <a:p>
            <a:r>
              <a:rPr lang="en-US" sz="14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0,71</a:t>
            </a:r>
          </a:p>
          <a:p>
            <a:r>
              <a:rPr lang="en-US" sz="14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0,83</a:t>
            </a:r>
          </a:p>
          <a:p>
            <a:r>
              <a:rPr lang="en-US" sz="14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0,91</a:t>
            </a:r>
          </a:p>
          <a:p>
            <a:r>
              <a:rPr lang="en-US" sz="14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0,94</a:t>
            </a:r>
          </a:p>
          <a:p>
            <a:r>
              <a:rPr lang="en-US" sz="14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0,94</a:t>
            </a:r>
          </a:p>
          <a:p>
            <a:r>
              <a:rPr lang="en-US" sz="14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0,96</a:t>
            </a:r>
          </a:p>
          <a:p>
            <a:r>
              <a:rPr lang="en-US" sz="14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1,01</a:t>
            </a:r>
          </a:p>
          <a:p>
            <a:r>
              <a:rPr lang="en-US" sz="14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1,03</a:t>
            </a:r>
          </a:p>
          <a:p>
            <a:r>
              <a:rPr lang="en-US" sz="14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1,09</a:t>
            </a:r>
          </a:p>
          <a:p>
            <a:r>
              <a:rPr lang="en-US" sz="14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1,09</a:t>
            </a:r>
          </a:p>
          <a:p>
            <a:r>
              <a:rPr lang="en-US" sz="14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1,18</a:t>
            </a:r>
          </a:p>
          <a:p>
            <a:r>
              <a:rPr lang="en-US" sz="14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1,19</a:t>
            </a:r>
          </a:p>
          <a:p>
            <a:r>
              <a:rPr lang="en-US" sz="14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1,22</a:t>
            </a:r>
          </a:p>
          <a:p>
            <a:r>
              <a:rPr lang="en-US" sz="14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1,23</a:t>
            </a:r>
          </a:p>
          <a:p>
            <a:r>
              <a:rPr lang="en-US" sz="14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1,25</a:t>
            </a:r>
          </a:p>
          <a:p>
            <a:r>
              <a:rPr lang="en-US" sz="14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1,27</a:t>
            </a:r>
          </a:p>
          <a:p>
            <a:r>
              <a:rPr lang="en-US" sz="14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1,27</a:t>
            </a:r>
          </a:p>
          <a:p>
            <a:r>
              <a:rPr lang="en-US" sz="14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1,29</a:t>
            </a:r>
          </a:p>
          <a:p>
            <a:r>
              <a:rPr lang="en-US" sz="14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1,31</a:t>
            </a:r>
          </a:p>
          <a:p>
            <a:r>
              <a:rPr lang="en-US" sz="14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1,32</a:t>
            </a:r>
          </a:p>
          <a:p>
            <a:r>
              <a:rPr lang="en-US" sz="14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1,33</a:t>
            </a:r>
          </a:p>
          <a:p>
            <a:r>
              <a:rPr lang="en-US" sz="14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1,35</a:t>
            </a:r>
          </a:p>
          <a:p>
            <a:r>
              <a:rPr lang="en-US" sz="14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1,36</a:t>
            </a:r>
          </a:p>
          <a:p>
            <a:r>
              <a:rPr lang="en-US" sz="14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1,38</a:t>
            </a:r>
          </a:p>
          <a:p>
            <a:r>
              <a:rPr lang="en-US" sz="14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1,41</a:t>
            </a:r>
          </a:p>
          <a:p>
            <a:r>
              <a:rPr lang="en-US" sz="14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1,50</a:t>
            </a:r>
          </a:p>
          <a:p>
            <a:r>
              <a:rPr lang="en-US" sz="14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1,54</a:t>
            </a:r>
          </a:p>
          <a:p>
            <a:r>
              <a:rPr lang="en-US" sz="14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1,56</a:t>
            </a:r>
          </a:p>
          <a:p>
            <a:r>
              <a:rPr lang="en-US" sz="14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1,60</a:t>
            </a:r>
          </a:p>
          <a:p>
            <a:r>
              <a:rPr lang="en-US" sz="14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1,65</a:t>
            </a:r>
          </a:p>
          <a:p>
            <a:r>
              <a:rPr lang="en-US" sz="14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1,68</a:t>
            </a:r>
          </a:p>
          <a:p>
            <a:r>
              <a:rPr lang="en-US" sz="14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1,70</a:t>
            </a:r>
          </a:p>
          <a:p>
            <a:r>
              <a:rPr lang="en-US" sz="14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1,70</a:t>
            </a:r>
          </a:p>
          <a:p>
            <a:r>
              <a:rPr lang="en-US" sz="14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1,72</a:t>
            </a:r>
          </a:p>
          <a:p>
            <a:r>
              <a:rPr lang="en-US" sz="14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1,74</a:t>
            </a:r>
          </a:p>
          <a:p>
            <a:r>
              <a:rPr lang="en-US" sz="14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1,81</a:t>
            </a:r>
          </a:p>
          <a:p>
            <a:r>
              <a:rPr lang="en-US" sz="14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1,82</a:t>
            </a:r>
          </a:p>
          <a:p>
            <a:r>
              <a:rPr lang="en-US" sz="14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1,83</a:t>
            </a:r>
          </a:p>
          <a:p>
            <a:r>
              <a:rPr lang="en-US" sz="14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1,85</a:t>
            </a:r>
          </a:p>
          <a:p>
            <a:r>
              <a:rPr lang="en-US" sz="14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1,93</a:t>
            </a:r>
          </a:p>
          <a:p>
            <a:r>
              <a:rPr lang="en-US" sz="14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1,99</a:t>
            </a:r>
          </a:p>
        </p:txBody>
      </p:sp>
      <p:sp>
        <p:nvSpPr>
          <p:cNvPr id="10" name="Підзаголовок 2">
            <a:extLst>
              <a:ext uri="{FF2B5EF4-FFF2-40B4-BE49-F238E27FC236}">
                <a16:creationId xmlns:a16="http://schemas.microsoft.com/office/drawing/2014/main" id="{79A6EC66-9C09-4167-A8C1-DD6F4770CF82}"/>
              </a:ext>
            </a:extLst>
          </p:cNvPr>
          <p:cNvSpPr txBox="1">
            <a:spLocks/>
          </p:cNvSpPr>
          <p:nvPr/>
        </p:nvSpPr>
        <p:spPr>
          <a:xfrm>
            <a:off x="580551" y="1208012"/>
            <a:ext cx="11467123" cy="43517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uk-UA" b="1" dirty="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Розрахунок </a:t>
            </a:r>
            <a:r>
              <a:rPr lang="ru-RU" sz="2400" b="1" dirty="0" err="1">
                <a:solidFill>
                  <a:srgbClr val="0070C0"/>
                </a:solidFill>
              </a:rPr>
              <a:t>середня</a:t>
            </a:r>
            <a:r>
              <a:rPr lang="ru-RU" sz="2400" b="1" dirty="0">
                <a:solidFill>
                  <a:srgbClr val="0070C0"/>
                </a:solidFill>
              </a:rPr>
              <a:t> </a:t>
            </a:r>
            <a:r>
              <a:rPr lang="ru-RU" sz="2400" b="1" dirty="0" err="1">
                <a:solidFill>
                  <a:srgbClr val="0070C0"/>
                </a:solidFill>
              </a:rPr>
              <a:t>квадратична</a:t>
            </a:r>
            <a:r>
              <a:rPr lang="ru-RU" sz="2400" b="1" dirty="0">
                <a:solidFill>
                  <a:srgbClr val="0070C0"/>
                </a:solidFill>
              </a:rPr>
              <a:t> </a:t>
            </a:r>
            <a:r>
              <a:rPr lang="ru-RU" sz="2400" b="1" dirty="0" err="1">
                <a:solidFill>
                  <a:srgbClr val="0070C0"/>
                </a:solidFill>
              </a:rPr>
              <a:t>похибка</a:t>
            </a:r>
            <a:r>
              <a:rPr lang="ru-RU" sz="2400" b="1" dirty="0">
                <a:solidFill>
                  <a:srgbClr val="0070C0"/>
                </a:solidFill>
              </a:rPr>
              <a:t> </a:t>
            </a:r>
            <a:r>
              <a:rPr lang="ru-RU" sz="2400" b="1" dirty="0" err="1">
                <a:solidFill>
                  <a:srgbClr val="0070C0"/>
                </a:solidFill>
              </a:rPr>
              <a:t>середнього</a:t>
            </a:r>
            <a:r>
              <a:rPr lang="uk-UA" b="1" dirty="0">
                <a:solidFill>
                  <a:srgbClr val="0070C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uk-UA" b="1" dirty="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(загальна кількість елементів </a:t>
            </a:r>
            <a:r>
              <a:rPr lang="uk-UA" b="1" dirty="0" err="1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виборки</a:t>
            </a:r>
            <a:r>
              <a:rPr lang="uk-UA" b="1" dirty="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en-US" b="1" dirty="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n = 65)</a:t>
            </a:r>
            <a:endParaRPr lang="uk-UA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7980A689-FB71-41F0-BB2B-83043343B420}"/>
                  </a:ext>
                </a:extLst>
              </p:cNvPr>
              <p:cNvSpPr txBox="1"/>
              <p:nvPr/>
            </p:nvSpPr>
            <p:spPr>
              <a:xfrm>
                <a:off x="9905302" y="2211515"/>
                <a:ext cx="1461782" cy="58477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uk-UA" sz="320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uk-UA" sz="32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acc>
                  </m:oMath>
                </a14:m>
                <a:r>
                  <a:rPr lang="uk-UA" sz="3200" dirty="0">
                    <a:solidFill>
                      <a:srgbClr val="0070C0"/>
                    </a:solidFill>
                  </a:rPr>
                  <a:t>= </a:t>
                </a:r>
                <a:r>
                  <a:rPr lang="uk-UA" sz="3200" b="1" dirty="0">
                    <a:solidFill>
                      <a:srgbClr val="0070C0"/>
                    </a:solidFill>
                  </a:rPr>
                  <a:t>0,98</a:t>
                </a:r>
                <a:r>
                  <a:rPr lang="uk-UA" sz="3200" dirty="0">
                    <a:solidFill>
                      <a:srgbClr val="0070C0"/>
                    </a:solidFill>
                  </a:rPr>
                  <a:t> </a:t>
                </a:r>
              </a:p>
            </p:txBody>
          </p:sp>
        </mc:Choice>
        <mc:Fallback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7980A689-FB71-41F0-BB2B-83043343B42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05302" y="2211515"/>
                <a:ext cx="1461782" cy="584775"/>
              </a:xfrm>
              <a:prstGeom prst="rect">
                <a:avLst/>
              </a:prstGeom>
              <a:blipFill>
                <a:blip r:embed="rId3"/>
                <a:stretch>
                  <a:fillRect t="-12500" r="-7917" b="-34375"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9EDB7F6D-5982-4E27-BD92-B18B5127C4D7}"/>
                  </a:ext>
                </a:extLst>
              </p:cNvPr>
              <p:cNvSpPr txBox="1"/>
              <p:nvPr/>
            </p:nvSpPr>
            <p:spPr>
              <a:xfrm>
                <a:off x="9701870" y="2980957"/>
                <a:ext cx="2084664" cy="58477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uk-UA" sz="3200" i="1" smtClean="0">
                          <a:solidFill>
                            <a:srgbClr val="0070C0"/>
                          </a:solidFill>
                        </a:rPr>
                        <m:t>𝑠</m:t>
                      </m:r>
                      <m:r>
                        <a:rPr lang="uk-UA" sz="3200" i="1">
                          <a:solidFill>
                            <a:srgbClr val="0070C0"/>
                          </a:solidFill>
                        </a:rPr>
                        <m:t>=</m:t>
                      </m:r>
                      <m:r>
                        <a:rPr lang="uk-UA" sz="3200" b="1" i="1">
                          <a:solidFill>
                            <a:srgbClr val="0070C0"/>
                          </a:solidFill>
                        </a:rPr>
                        <m:t>𝟎</m:t>
                      </m:r>
                      <m:r>
                        <a:rPr lang="uk-UA" sz="3200" b="1" i="1">
                          <a:solidFill>
                            <a:srgbClr val="0070C0"/>
                          </a:solidFill>
                        </a:rPr>
                        <m:t>,</m:t>
                      </m:r>
                      <m:r>
                        <a:rPr lang="uk-UA" sz="3200" b="1" i="1">
                          <a:solidFill>
                            <a:srgbClr val="0070C0"/>
                          </a:solidFill>
                        </a:rPr>
                        <m:t>𝟎𝟕𝟒</m:t>
                      </m:r>
                    </m:oMath>
                  </m:oMathPara>
                </a14:m>
                <a:endParaRPr lang="uk-UA" sz="3200" b="1" dirty="0">
                  <a:solidFill>
                    <a:srgbClr val="0070C0"/>
                  </a:solidFill>
                </a:endParaRPr>
              </a:p>
            </p:txBody>
          </p:sp>
        </mc:Choice>
        <mc:Fallback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9EDB7F6D-5982-4E27-BD92-B18B5127C4D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01870" y="2980957"/>
                <a:ext cx="2084664" cy="58477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469D62CF-AEE9-4AC8-AC04-D004461D2B7C}"/>
                  </a:ext>
                </a:extLst>
              </p:cNvPr>
              <p:cNvSpPr txBox="1"/>
              <p:nvPr/>
            </p:nvSpPr>
            <p:spPr>
              <a:xfrm>
                <a:off x="2639735" y="2176743"/>
                <a:ext cx="6132352" cy="75097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uk-UA" sz="40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uk-UA" sz="4000" b="1" i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acc>
                        <m:accPr>
                          <m:chr m:val="̅"/>
                          <m:ctrlPr>
                            <a:rPr lang="uk-UA" sz="40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uk-UA" sz="40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</m:acc>
                      <m:r>
                        <a:rPr lang="uk-UA" sz="4000" b="1" i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±</m:t>
                      </m:r>
                      <m:sSub>
                        <m:sSubPr>
                          <m:ctrlPr>
                            <a:rPr lang="uk-UA" sz="40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uk-UA" sz="40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𝒕</m:t>
                          </m:r>
                        </m:e>
                        <m:sub>
                          <m:d>
                            <m:dPr>
                              <m:ctrlPr>
                                <a:rPr lang="uk-UA" sz="40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uk-UA" sz="40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𝜶</m:t>
                              </m:r>
                              <m:r>
                                <a:rPr lang="uk-UA" sz="4000" b="1" i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uk-UA" sz="40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𝒏</m:t>
                              </m:r>
                            </m:e>
                          </m:d>
                        </m:sub>
                      </m:sSub>
                      <m:r>
                        <a:rPr lang="uk-UA" sz="4000" b="1" i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∙</m:t>
                      </m:r>
                      <m:r>
                        <a:rPr lang="uk-UA" sz="4000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𝑺</m:t>
                      </m:r>
                    </m:oMath>
                  </m:oMathPara>
                </a14:m>
                <a:endParaRPr lang="uk-UA" sz="4000" b="1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469D62CF-AEE9-4AC8-AC04-D004461D2B7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39735" y="2176743"/>
                <a:ext cx="6132352" cy="75097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1E7AE879-4677-41F3-9DDC-DC9E25BE8AD4}"/>
                  </a:ext>
                </a:extLst>
              </p:cNvPr>
              <p:cNvSpPr txBox="1"/>
              <p:nvPr/>
            </p:nvSpPr>
            <p:spPr>
              <a:xfrm>
                <a:off x="2548157" y="3264160"/>
                <a:ext cx="6102990" cy="75097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uk-UA" sz="40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uk-UA" sz="40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𝒕</m:t>
                          </m:r>
                        </m:e>
                        <m:sub>
                          <m:d>
                            <m:dPr>
                              <m:ctrlPr>
                                <a:rPr lang="uk-UA" sz="40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uk-UA" sz="40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𝜶</m:t>
                              </m:r>
                              <m:r>
                                <a:rPr lang="uk-UA" sz="4000" b="0" i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uk-UA" sz="40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𝒏</m:t>
                              </m:r>
                            </m:e>
                          </m:d>
                        </m:sub>
                      </m:sSub>
                      <m:r>
                        <a:rPr lang="uk-UA" sz="4000" b="0" i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uk-UA" sz="4000" b="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uk-UA" sz="40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𝒕</m:t>
                          </m:r>
                        </m:e>
                        <m:sub>
                          <m:d>
                            <m:dPr>
                              <m:ctrlPr>
                                <a:rPr lang="uk-UA" sz="40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uk-UA" sz="4000" b="0" i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0.95,64</m:t>
                              </m:r>
                            </m:e>
                          </m:d>
                        </m:sub>
                      </m:sSub>
                      <m:r>
                        <a:rPr lang="uk-UA" sz="4000" b="0" i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uk-UA" sz="4000" b="1" i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uk-UA" sz="4000" b="1" i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uk-UA" sz="4000" b="1" i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</m:oMath>
                  </m:oMathPara>
                </a14:m>
                <a:endParaRPr lang="uk-UA" sz="4000" b="1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1E7AE879-4677-41F3-9DDC-DC9E25BE8AD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48157" y="3264160"/>
                <a:ext cx="6102990" cy="750975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F6C1326A-B267-4F3F-B0B5-91B9A4768A2D}"/>
                  </a:ext>
                </a:extLst>
              </p:cNvPr>
              <p:cNvSpPr txBox="1"/>
              <p:nvPr/>
            </p:nvSpPr>
            <p:spPr>
              <a:xfrm>
                <a:off x="580551" y="4374018"/>
                <a:ext cx="11132191" cy="76944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uk-UA" sz="44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uk-UA" sz="4400" b="0" i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=0,98±2,0∙0,074=0,98±0,15</m:t>
                      </m:r>
                    </m:oMath>
                  </m:oMathPara>
                </a14:m>
                <a:endParaRPr lang="uk-UA" sz="4400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F6C1326A-B267-4F3F-B0B5-91B9A4768A2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0551" y="4374018"/>
                <a:ext cx="11132191" cy="769441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1E076917-AE2C-4475-9EC9-3E37F7554E48}"/>
                  </a:ext>
                </a:extLst>
              </p:cNvPr>
              <p:cNvSpPr txBox="1"/>
              <p:nvPr/>
            </p:nvSpPr>
            <p:spPr>
              <a:xfrm>
                <a:off x="3120007" y="5820933"/>
                <a:ext cx="6102990" cy="83099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uk-UA" sz="48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uk-UA" sz="4800" b="1" i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uk-UA" sz="4800" b="1" i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uk-UA" sz="4800" b="1" i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uk-UA" sz="4800" b="1" i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𝟗𝟖</m:t>
                      </m:r>
                      <m:r>
                        <a:rPr lang="uk-UA" sz="4800" b="1" i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±</m:t>
                      </m:r>
                      <m:r>
                        <a:rPr lang="uk-UA" sz="4800" b="1" i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uk-UA" sz="4800" b="1" i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uk-UA" sz="4800" b="1" i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𝟏𝟓</m:t>
                      </m:r>
                    </m:oMath>
                  </m:oMathPara>
                </a14:m>
                <a:endParaRPr lang="uk-UA" sz="4800" b="1" dirty="0">
                  <a:solidFill>
                    <a:srgbClr val="0070C0"/>
                  </a:solidFill>
                </a:endParaRPr>
              </a:p>
            </p:txBody>
          </p:sp>
        </mc:Choice>
        <mc:Fallback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1E076917-AE2C-4475-9EC9-3E37F7554E4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20007" y="5820933"/>
                <a:ext cx="6102990" cy="830997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1118163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кутник 4">
            <a:extLst>
              <a:ext uri="{FF2B5EF4-FFF2-40B4-BE49-F238E27FC236}">
                <a16:creationId xmlns:a16="http://schemas.microsoft.com/office/drawing/2014/main" id="{CBC38BCA-96F6-49B5-BC6D-8B29D9A418C9}"/>
              </a:ext>
            </a:extLst>
          </p:cNvPr>
          <p:cNvSpPr/>
          <p:nvPr/>
        </p:nvSpPr>
        <p:spPr>
          <a:xfrm>
            <a:off x="1" y="72721"/>
            <a:ext cx="12192000" cy="363507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003">
            <a:schemeClr val="lt2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831436A-7AD8-49D1-81F7-A772406FEF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35310" y="996541"/>
            <a:ext cx="10357607" cy="286275"/>
          </a:xfrm>
        </p:spPr>
        <p:txBody>
          <a:bodyPr>
            <a:noAutofit/>
          </a:bodyPr>
          <a:lstStyle/>
          <a:p>
            <a:r>
              <a:rPr lang="uk-UA" sz="480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Вимірювання фізичних величин</a:t>
            </a:r>
            <a:endParaRPr lang="uk-UA" sz="4800" b="1" dirty="0">
              <a:solidFill>
                <a:srgbClr val="FF0000"/>
              </a:solidFill>
            </a:endParaRPr>
          </a:p>
        </p:txBody>
      </p:sp>
      <p:sp>
        <p:nvSpPr>
          <p:cNvPr id="4" name="Підзаголовок 2">
            <a:extLst>
              <a:ext uri="{FF2B5EF4-FFF2-40B4-BE49-F238E27FC236}">
                <a16:creationId xmlns:a16="http://schemas.microsoft.com/office/drawing/2014/main" id="{BC6D2037-A6D6-4779-9F4E-69AEB61ECDB4}"/>
              </a:ext>
            </a:extLst>
          </p:cNvPr>
          <p:cNvSpPr txBox="1">
            <a:spLocks/>
          </p:cNvSpPr>
          <p:nvPr/>
        </p:nvSpPr>
        <p:spPr>
          <a:xfrm>
            <a:off x="151003" y="72721"/>
            <a:ext cx="12040998" cy="435178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L2-</a:t>
            </a:r>
            <a:r>
              <a:rPr lang="uk-UA" dirty="0">
                <a:solidFill>
                  <a:schemeClr val="accent1">
                    <a:lumMod val="75000"/>
                  </a:schemeClr>
                </a:solidFill>
              </a:rPr>
              <a:t>7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-</a:t>
            </a:r>
            <a:r>
              <a:rPr lang="uk-UA" dirty="0">
                <a:solidFill>
                  <a:schemeClr val="accent1">
                    <a:lumMod val="75000"/>
                  </a:schemeClr>
                </a:solidFill>
              </a:rPr>
              <a:t>39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    </a:t>
            </a:r>
            <a:r>
              <a:rPr lang="uk-UA" dirty="0">
                <a:solidFill>
                  <a:schemeClr val="accent1">
                    <a:lumMod val="75000"/>
                  </a:schemeClr>
                </a:solidFill>
              </a:rPr>
              <a:t>                   </a:t>
            </a:r>
            <a:r>
              <a:rPr lang="en-US" b="1" dirty="0">
                <a:hlinkClick r:id="rId2"/>
              </a:rPr>
              <a:t>www.k123.com.ua</a:t>
            </a:r>
            <a:r>
              <a:rPr lang="en-US" b="1" dirty="0"/>
              <a:t>      </a:t>
            </a:r>
            <a:r>
              <a:rPr lang="uk-UA" b="1" dirty="0"/>
              <a:t>                        </a:t>
            </a:r>
            <a:r>
              <a:rPr lang="uk-UA" i="1" dirty="0">
                <a:solidFill>
                  <a:schemeClr val="accent1">
                    <a:lumMod val="75000"/>
                  </a:schemeClr>
                </a:solidFill>
              </a:rPr>
              <a:t>Метрологія та стандартизація</a:t>
            </a:r>
            <a:r>
              <a:rPr lang="en-US" i="1" dirty="0">
                <a:solidFill>
                  <a:schemeClr val="accent1">
                    <a:lumMod val="75000"/>
                  </a:schemeClr>
                </a:solidFill>
              </a:rPr>
              <a:t>        </a:t>
            </a:r>
            <a:r>
              <a:rPr lang="en-US" sz="1300" i="1" dirty="0"/>
              <a:t>file:jMSC_L2.pptx </a:t>
            </a:r>
            <a:endParaRPr lang="uk-UA" sz="1300" i="1" dirty="0"/>
          </a:p>
        </p:txBody>
      </p:sp>
      <p:sp>
        <p:nvSpPr>
          <p:cNvPr id="7" name="Підзаголовок 2">
            <a:extLst>
              <a:ext uri="{FF2B5EF4-FFF2-40B4-BE49-F238E27FC236}">
                <a16:creationId xmlns:a16="http://schemas.microsoft.com/office/drawing/2014/main" id="{15E4339B-1D76-46DF-9EF8-64AD21EF514B}"/>
              </a:ext>
            </a:extLst>
          </p:cNvPr>
          <p:cNvSpPr txBox="1">
            <a:spLocks/>
          </p:cNvSpPr>
          <p:nvPr/>
        </p:nvSpPr>
        <p:spPr>
          <a:xfrm>
            <a:off x="1276524" y="2276904"/>
            <a:ext cx="10644859" cy="4444283"/>
          </a:xfrm>
          <a:prstGeom prst="rect">
            <a:avLst/>
          </a:prstGeom>
        </p:spPr>
        <p:txBody>
          <a:bodyPr vert="horz" lIns="91440" tIns="45720" rIns="91440" bIns="45720" numCol="6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uk-UA" sz="800" b="1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</a:rPr>
              <a:t>Вихідні данні</a:t>
            </a:r>
          </a:p>
          <a:p>
            <a:r>
              <a:rPr lang="en-US" sz="800" b="1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</a:rPr>
              <a:t>http://www.k123.com.ua/jms_vv31_m3.html</a:t>
            </a:r>
            <a:endParaRPr lang="uk-UA" sz="800" b="1" dirty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</a:endParaRPr>
          </a:p>
          <a:p>
            <a:r>
              <a:rPr lang="en-US" sz="800" b="1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</a:rPr>
              <a:t>http://msc.k123.com.ua/job_11.html</a:t>
            </a:r>
            <a:endParaRPr lang="uk-UA" sz="800" b="1" dirty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</a:endParaRPr>
          </a:p>
          <a:p>
            <a:r>
              <a:rPr lang="en-US" sz="800" b="1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</a:rPr>
              <a:t>http://msc.k123.com.ua/job1/v22.txt</a:t>
            </a:r>
          </a:p>
          <a:p>
            <a:r>
              <a:rPr lang="en-US" sz="1400" b="1" dirty="0">
                <a:solidFill>
                  <a:schemeClr val="bg1">
                    <a:lumMod val="65000"/>
                  </a:schemeClr>
                </a:solidFill>
                <a:effectLst/>
                <a:latin typeface="Arial" panose="020B0604020202020204" pitchFamily="34" charset="0"/>
              </a:rPr>
              <a:t>0,00</a:t>
            </a:r>
          </a:p>
          <a:p>
            <a:r>
              <a:rPr lang="en-US" sz="1400" b="1" dirty="0">
                <a:solidFill>
                  <a:schemeClr val="bg1">
                    <a:lumMod val="65000"/>
                  </a:schemeClr>
                </a:solidFill>
                <a:effectLst/>
                <a:latin typeface="Arial" panose="020B0604020202020204" pitchFamily="34" charset="0"/>
              </a:rPr>
              <a:t>0,03</a:t>
            </a:r>
          </a:p>
          <a:p>
            <a:r>
              <a:rPr lang="en-US" sz="1400" b="1" dirty="0">
                <a:solidFill>
                  <a:schemeClr val="bg1">
                    <a:lumMod val="65000"/>
                  </a:schemeClr>
                </a:solidFill>
                <a:effectLst/>
                <a:latin typeface="Arial" panose="020B0604020202020204" pitchFamily="34" charset="0"/>
              </a:rPr>
              <a:t>0,07</a:t>
            </a:r>
          </a:p>
          <a:p>
            <a:r>
              <a:rPr lang="en-US" sz="1400" b="1" dirty="0">
                <a:solidFill>
                  <a:schemeClr val="bg1">
                    <a:lumMod val="65000"/>
                  </a:schemeClr>
                </a:solidFill>
                <a:effectLst/>
                <a:latin typeface="Arial" panose="020B0604020202020204" pitchFamily="34" charset="0"/>
              </a:rPr>
              <a:t>0,08</a:t>
            </a:r>
          </a:p>
          <a:p>
            <a:r>
              <a:rPr lang="en-US" sz="1400" b="1" dirty="0">
                <a:solidFill>
                  <a:schemeClr val="bg1">
                    <a:lumMod val="65000"/>
                  </a:schemeClr>
                </a:solidFill>
                <a:effectLst/>
                <a:latin typeface="Arial" panose="020B0604020202020204" pitchFamily="34" charset="0"/>
              </a:rPr>
              <a:t>0,08</a:t>
            </a:r>
          </a:p>
          <a:p>
            <a:r>
              <a:rPr lang="en-US" sz="1400" b="1" dirty="0">
                <a:solidFill>
                  <a:schemeClr val="bg1">
                    <a:lumMod val="65000"/>
                  </a:schemeClr>
                </a:solidFill>
                <a:effectLst/>
                <a:latin typeface="Arial" panose="020B0604020202020204" pitchFamily="34" charset="0"/>
              </a:rPr>
              <a:t>0,09</a:t>
            </a:r>
          </a:p>
          <a:p>
            <a:r>
              <a:rPr lang="en-US" sz="1400" b="1" dirty="0">
                <a:solidFill>
                  <a:schemeClr val="bg1">
                    <a:lumMod val="65000"/>
                  </a:schemeClr>
                </a:solidFill>
                <a:effectLst/>
                <a:latin typeface="Arial" panose="020B0604020202020204" pitchFamily="34" charset="0"/>
              </a:rPr>
              <a:t>0,10</a:t>
            </a:r>
          </a:p>
          <a:p>
            <a:r>
              <a:rPr lang="en-US" sz="1400" b="1" dirty="0">
                <a:solidFill>
                  <a:schemeClr val="bg1">
                    <a:lumMod val="65000"/>
                  </a:schemeClr>
                </a:solidFill>
                <a:effectLst/>
                <a:latin typeface="Arial" panose="020B0604020202020204" pitchFamily="34" charset="0"/>
              </a:rPr>
              <a:t>0,16</a:t>
            </a:r>
          </a:p>
          <a:p>
            <a:r>
              <a:rPr lang="en-US" sz="1400" b="1" dirty="0">
                <a:solidFill>
                  <a:schemeClr val="bg1">
                    <a:lumMod val="65000"/>
                  </a:schemeClr>
                </a:solidFill>
                <a:effectLst/>
                <a:latin typeface="Arial" panose="020B0604020202020204" pitchFamily="34" charset="0"/>
              </a:rPr>
              <a:t>0,20</a:t>
            </a:r>
          </a:p>
          <a:p>
            <a:r>
              <a:rPr lang="en-US" sz="1400" b="1" dirty="0">
                <a:solidFill>
                  <a:schemeClr val="bg1">
                    <a:lumMod val="65000"/>
                  </a:schemeClr>
                </a:solidFill>
                <a:effectLst/>
                <a:latin typeface="Arial" panose="020B0604020202020204" pitchFamily="34" charset="0"/>
              </a:rPr>
              <a:t>0,24</a:t>
            </a:r>
          </a:p>
          <a:p>
            <a:r>
              <a:rPr lang="en-US" sz="1400" b="1" dirty="0">
                <a:solidFill>
                  <a:schemeClr val="bg1">
                    <a:lumMod val="65000"/>
                  </a:schemeClr>
                </a:solidFill>
                <a:effectLst/>
                <a:latin typeface="Arial" panose="020B0604020202020204" pitchFamily="34" charset="0"/>
              </a:rPr>
              <a:t>0,26</a:t>
            </a:r>
          </a:p>
          <a:p>
            <a:r>
              <a:rPr lang="en-US" sz="1400" b="1" dirty="0">
                <a:solidFill>
                  <a:schemeClr val="bg1">
                    <a:lumMod val="65000"/>
                  </a:schemeClr>
                </a:solidFill>
                <a:effectLst/>
                <a:latin typeface="Arial" panose="020B0604020202020204" pitchFamily="34" charset="0"/>
              </a:rPr>
              <a:t>0,30</a:t>
            </a:r>
          </a:p>
          <a:p>
            <a:r>
              <a:rPr lang="en-US" sz="1400" b="1" dirty="0">
                <a:solidFill>
                  <a:schemeClr val="bg1">
                    <a:lumMod val="65000"/>
                  </a:schemeClr>
                </a:solidFill>
                <a:effectLst/>
                <a:latin typeface="Arial" panose="020B0604020202020204" pitchFamily="34" charset="0"/>
              </a:rPr>
              <a:t>0,33</a:t>
            </a:r>
          </a:p>
          <a:p>
            <a:r>
              <a:rPr lang="en-US" sz="14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0,33</a:t>
            </a:r>
          </a:p>
          <a:p>
            <a:r>
              <a:rPr lang="en-US" sz="14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0,39</a:t>
            </a:r>
          </a:p>
          <a:p>
            <a:r>
              <a:rPr lang="en-US" sz="14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0,40</a:t>
            </a:r>
          </a:p>
          <a:p>
            <a:r>
              <a:rPr lang="en-US" sz="14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0,47</a:t>
            </a:r>
          </a:p>
          <a:p>
            <a:r>
              <a:rPr lang="en-US" sz="14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0,50</a:t>
            </a:r>
          </a:p>
          <a:p>
            <a:r>
              <a:rPr lang="en-US" sz="14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0,53</a:t>
            </a:r>
          </a:p>
          <a:p>
            <a:r>
              <a:rPr lang="en-US" sz="14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0,56</a:t>
            </a:r>
          </a:p>
          <a:p>
            <a:r>
              <a:rPr lang="en-US" sz="14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0,57</a:t>
            </a:r>
          </a:p>
          <a:p>
            <a:r>
              <a:rPr lang="en-US" sz="14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0,57</a:t>
            </a:r>
          </a:p>
          <a:p>
            <a:r>
              <a:rPr lang="en-US" sz="14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0,63</a:t>
            </a:r>
          </a:p>
          <a:p>
            <a:r>
              <a:rPr lang="en-US" sz="14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0,64</a:t>
            </a:r>
          </a:p>
          <a:p>
            <a:r>
              <a:rPr lang="en-US" sz="14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0,71</a:t>
            </a:r>
          </a:p>
          <a:p>
            <a:r>
              <a:rPr lang="en-US" sz="14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0,83</a:t>
            </a:r>
          </a:p>
          <a:p>
            <a:r>
              <a:rPr lang="en-US" sz="14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0,91</a:t>
            </a:r>
          </a:p>
          <a:p>
            <a:r>
              <a:rPr lang="en-US" sz="14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0,94</a:t>
            </a:r>
          </a:p>
          <a:p>
            <a:r>
              <a:rPr lang="en-US" sz="14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0,94</a:t>
            </a:r>
          </a:p>
          <a:p>
            <a:r>
              <a:rPr lang="en-US" sz="14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0,96</a:t>
            </a:r>
          </a:p>
          <a:p>
            <a:r>
              <a:rPr lang="en-US" sz="14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1,01</a:t>
            </a:r>
          </a:p>
          <a:p>
            <a:r>
              <a:rPr lang="en-US" sz="14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1,03</a:t>
            </a:r>
          </a:p>
          <a:p>
            <a:r>
              <a:rPr lang="en-US" sz="14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1,09</a:t>
            </a:r>
          </a:p>
          <a:p>
            <a:r>
              <a:rPr lang="en-US" sz="14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1,09</a:t>
            </a:r>
          </a:p>
          <a:p>
            <a:r>
              <a:rPr lang="en-US" sz="14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1,18</a:t>
            </a:r>
          </a:p>
          <a:p>
            <a:r>
              <a:rPr lang="en-US" sz="14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1,19</a:t>
            </a:r>
          </a:p>
          <a:p>
            <a:r>
              <a:rPr lang="en-US" sz="14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1,22</a:t>
            </a:r>
          </a:p>
          <a:p>
            <a:r>
              <a:rPr lang="en-US" sz="14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1,23</a:t>
            </a:r>
          </a:p>
          <a:p>
            <a:r>
              <a:rPr lang="en-US" sz="14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1,25</a:t>
            </a:r>
          </a:p>
          <a:p>
            <a:r>
              <a:rPr lang="en-US" sz="14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1,27</a:t>
            </a:r>
          </a:p>
          <a:p>
            <a:r>
              <a:rPr lang="en-US" sz="14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1,27</a:t>
            </a:r>
          </a:p>
          <a:p>
            <a:r>
              <a:rPr lang="en-US" sz="14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1,29</a:t>
            </a:r>
          </a:p>
          <a:p>
            <a:r>
              <a:rPr lang="en-US" sz="14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1,31</a:t>
            </a:r>
          </a:p>
          <a:p>
            <a:r>
              <a:rPr lang="en-US" sz="14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1,32</a:t>
            </a:r>
          </a:p>
          <a:p>
            <a:r>
              <a:rPr lang="en-US" sz="14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1,33</a:t>
            </a:r>
          </a:p>
          <a:p>
            <a:r>
              <a:rPr lang="en-US" sz="14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1,35</a:t>
            </a:r>
          </a:p>
          <a:p>
            <a:r>
              <a:rPr lang="en-US" sz="14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1,36</a:t>
            </a:r>
          </a:p>
          <a:p>
            <a:r>
              <a:rPr lang="en-US" sz="14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1,38</a:t>
            </a:r>
          </a:p>
          <a:p>
            <a:r>
              <a:rPr lang="en-US" sz="14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1,41</a:t>
            </a:r>
          </a:p>
          <a:p>
            <a:r>
              <a:rPr lang="en-US" sz="14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1,50</a:t>
            </a:r>
          </a:p>
          <a:p>
            <a:r>
              <a:rPr lang="en-US" sz="14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1,54</a:t>
            </a:r>
          </a:p>
          <a:p>
            <a:r>
              <a:rPr lang="en-US" sz="14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1,56</a:t>
            </a:r>
          </a:p>
          <a:p>
            <a:r>
              <a:rPr lang="en-US" sz="14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1,60</a:t>
            </a:r>
          </a:p>
          <a:p>
            <a:r>
              <a:rPr lang="en-US" sz="14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1,65</a:t>
            </a:r>
          </a:p>
          <a:p>
            <a:r>
              <a:rPr lang="en-US" sz="14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1,68</a:t>
            </a:r>
          </a:p>
          <a:p>
            <a:r>
              <a:rPr lang="en-US" sz="14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1,70</a:t>
            </a:r>
          </a:p>
          <a:p>
            <a:r>
              <a:rPr lang="en-US" sz="14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1,70</a:t>
            </a:r>
          </a:p>
          <a:p>
            <a:r>
              <a:rPr lang="en-US" sz="14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1,72</a:t>
            </a:r>
          </a:p>
          <a:p>
            <a:r>
              <a:rPr lang="en-US" sz="14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1,74</a:t>
            </a:r>
          </a:p>
          <a:p>
            <a:r>
              <a:rPr lang="en-US" sz="14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1,81</a:t>
            </a:r>
          </a:p>
          <a:p>
            <a:r>
              <a:rPr lang="en-US" sz="14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1,82</a:t>
            </a:r>
          </a:p>
          <a:p>
            <a:r>
              <a:rPr lang="en-US" sz="14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1,83</a:t>
            </a:r>
          </a:p>
          <a:p>
            <a:r>
              <a:rPr lang="en-US" sz="14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1,85</a:t>
            </a:r>
          </a:p>
          <a:p>
            <a:r>
              <a:rPr lang="en-US" sz="14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1,93</a:t>
            </a:r>
          </a:p>
          <a:p>
            <a:r>
              <a:rPr lang="en-US" sz="14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1,99</a:t>
            </a:r>
          </a:p>
        </p:txBody>
      </p:sp>
      <p:sp>
        <p:nvSpPr>
          <p:cNvPr id="10" name="Підзаголовок 2">
            <a:extLst>
              <a:ext uri="{FF2B5EF4-FFF2-40B4-BE49-F238E27FC236}">
                <a16:creationId xmlns:a16="http://schemas.microsoft.com/office/drawing/2014/main" id="{79A6EC66-9C09-4167-A8C1-DD6F4770CF82}"/>
              </a:ext>
            </a:extLst>
          </p:cNvPr>
          <p:cNvSpPr txBox="1">
            <a:spLocks/>
          </p:cNvSpPr>
          <p:nvPr/>
        </p:nvSpPr>
        <p:spPr>
          <a:xfrm>
            <a:off x="580551" y="1208012"/>
            <a:ext cx="11467123" cy="43517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uk-UA" sz="3600" b="1" dirty="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ГІСТОГРАМА</a:t>
            </a:r>
            <a:endParaRPr lang="uk-UA" sz="36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7980A689-FB71-41F0-BB2B-83043343B420}"/>
                  </a:ext>
                </a:extLst>
              </p:cNvPr>
              <p:cNvSpPr txBox="1"/>
              <p:nvPr/>
            </p:nvSpPr>
            <p:spPr>
              <a:xfrm>
                <a:off x="3294777" y="1186683"/>
                <a:ext cx="1461782" cy="58477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uk-UA" sz="320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uk-UA" sz="32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acc>
                  </m:oMath>
                </a14:m>
                <a:r>
                  <a:rPr lang="uk-UA" sz="3200" dirty="0">
                    <a:solidFill>
                      <a:srgbClr val="0070C0"/>
                    </a:solidFill>
                  </a:rPr>
                  <a:t>= </a:t>
                </a:r>
                <a:r>
                  <a:rPr lang="uk-UA" sz="3200" b="1" dirty="0">
                    <a:solidFill>
                      <a:srgbClr val="0070C0"/>
                    </a:solidFill>
                  </a:rPr>
                  <a:t>0,98</a:t>
                </a:r>
                <a:r>
                  <a:rPr lang="uk-UA" sz="3200" dirty="0">
                    <a:solidFill>
                      <a:srgbClr val="0070C0"/>
                    </a:solidFill>
                  </a:rPr>
                  <a:t> </a:t>
                </a:r>
              </a:p>
            </p:txBody>
          </p:sp>
        </mc:Choice>
        <mc:Fallback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7980A689-FB71-41F0-BB2B-83043343B42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94777" y="1186683"/>
                <a:ext cx="1461782" cy="584775"/>
              </a:xfrm>
              <a:prstGeom prst="rect">
                <a:avLst/>
              </a:prstGeom>
              <a:blipFill>
                <a:blip r:embed="rId3"/>
                <a:stretch>
                  <a:fillRect t="-12500" r="-8333" b="-34375"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9EDB7F6D-5982-4E27-BD92-B18B5127C4D7}"/>
                  </a:ext>
                </a:extLst>
              </p:cNvPr>
              <p:cNvSpPr txBox="1"/>
              <p:nvPr/>
            </p:nvSpPr>
            <p:spPr>
              <a:xfrm>
                <a:off x="4920145" y="1147019"/>
                <a:ext cx="2084664" cy="58477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uk-UA" sz="3200" i="1" smtClean="0">
                          <a:solidFill>
                            <a:srgbClr val="0070C0"/>
                          </a:solidFill>
                        </a:rPr>
                        <m:t>𝑠</m:t>
                      </m:r>
                      <m:r>
                        <a:rPr lang="uk-UA" sz="3200" i="1">
                          <a:solidFill>
                            <a:srgbClr val="0070C0"/>
                          </a:solidFill>
                        </a:rPr>
                        <m:t>=</m:t>
                      </m:r>
                      <m:r>
                        <a:rPr lang="uk-UA" sz="3200" b="1" i="1">
                          <a:solidFill>
                            <a:srgbClr val="0070C0"/>
                          </a:solidFill>
                        </a:rPr>
                        <m:t>𝟎</m:t>
                      </m:r>
                      <m:r>
                        <a:rPr lang="uk-UA" sz="3200" b="1" i="1">
                          <a:solidFill>
                            <a:srgbClr val="0070C0"/>
                          </a:solidFill>
                        </a:rPr>
                        <m:t>,</m:t>
                      </m:r>
                      <m:r>
                        <a:rPr lang="uk-UA" sz="3200" b="1" i="1">
                          <a:solidFill>
                            <a:srgbClr val="0070C0"/>
                          </a:solidFill>
                        </a:rPr>
                        <m:t>𝟎𝟕𝟒</m:t>
                      </m:r>
                    </m:oMath>
                  </m:oMathPara>
                </a14:m>
                <a:endParaRPr lang="uk-UA" sz="3200" b="1" dirty="0">
                  <a:solidFill>
                    <a:srgbClr val="0070C0"/>
                  </a:solidFill>
                </a:endParaRPr>
              </a:p>
            </p:txBody>
          </p:sp>
        </mc:Choice>
        <mc:Fallback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9EDB7F6D-5982-4E27-BD92-B18B5127C4D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20145" y="1147019"/>
                <a:ext cx="2084664" cy="58477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1E076917-AE2C-4475-9EC9-3E37F7554E48}"/>
                  </a:ext>
                </a:extLst>
              </p:cNvPr>
              <p:cNvSpPr txBox="1"/>
              <p:nvPr/>
            </p:nvSpPr>
            <p:spPr>
              <a:xfrm>
                <a:off x="6314112" y="1054685"/>
                <a:ext cx="6102990" cy="64633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uk-UA" sz="36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uk-UA" sz="3600" b="1" i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uk-UA" sz="3600" b="1" i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uk-UA" sz="3600" b="1" i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uk-UA" sz="3600" b="1" i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𝟗𝟖</m:t>
                      </m:r>
                      <m:r>
                        <a:rPr lang="uk-UA" sz="3600" b="1" i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±</m:t>
                      </m:r>
                      <m:r>
                        <a:rPr lang="uk-UA" sz="3600" b="1" i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uk-UA" sz="3600" b="1" i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uk-UA" sz="3600" b="1" i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𝟏𝟓</m:t>
                      </m:r>
                    </m:oMath>
                  </m:oMathPara>
                </a14:m>
                <a:endParaRPr lang="uk-UA" sz="3600" b="1" dirty="0">
                  <a:solidFill>
                    <a:srgbClr val="0070C0"/>
                  </a:solidFill>
                </a:endParaRPr>
              </a:p>
            </p:txBody>
          </p:sp>
        </mc:Choice>
        <mc:Fallback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1E076917-AE2C-4475-9EC9-3E37F7554E4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14112" y="1054685"/>
                <a:ext cx="6102990" cy="646331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TextBox 13">
            <a:extLst>
              <a:ext uri="{FF2B5EF4-FFF2-40B4-BE49-F238E27FC236}">
                <a16:creationId xmlns:a16="http://schemas.microsoft.com/office/drawing/2014/main" id="{CCFA8BC0-3C94-4927-A588-E50EAA667FAE}"/>
              </a:ext>
            </a:extLst>
          </p:cNvPr>
          <p:cNvSpPr txBox="1"/>
          <p:nvPr/>
        </p:nvSpPr>
        <p:spPr>
          <a:xfrm>
            <a:off x="6598953" y="1612137"/>
            <a:ext cx="246426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Range = 1,99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8DA3BD7D-67AC-4CBD-AAE2-71C8E565E308}"/>
                  </a:ext>
                </a:extLst>
              </p:cNvPr>
              <p:cNvSpPr txBox="1"/>
              <p:nvPr/>
            </p:nvSpPr>
            <p:spPr>
              <a:xfrm>
                <a:off x="3131191" y="1625416"/>
                <a:ext cx="1461782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 xmlns:m="http://schemas.openxmlformats.org/officeDocument/2006/math">
                    <m:r>
                      <a:rPr lang="en-US" sz="28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uk-UA" sz="2800" dirty="0">
                    <a:solidFill>
                      <a:srgbClr val="0070C0"/>
                    </a:solidFill>
                  </a:rPr>
                  <a:t>= </a:t>
                </a:r>
                <a:r>
                  <a:rPr lang="en-US" sz="2800" b="1" dirty="0">
                    <a:solidFill>
                      <a:srgbClr val="0070C0"/>
                    </a:solidFill>
                  </a:rPr>
                  <a:t>65</a:t>
                </a:r>
                <a:r>
                  <a:rPr lang="uk-UA" sz="2800" dirty="0">
                    <a:solidFill>
                      <a:srgbClr val="0070C0"/>
                    </a:solidFill>
                  </a:rPr>
                  <a:t> </a:t>
                </a:r>
              </a:p>
            </p:txBody>
          </p:sp>
        </mc:Choice>
        <mc:Fallback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8DA3BD7D-67AC-4CBD-AAE2-71C8E565E30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31191" y="1625416"/>
                <a:ext cx="1461782" cy="523220"/>
              </a:xfrm>
              <a:prstGeom prst="rect">
                <a:avLst/>
              </a:prstGeom>
              <a:blipFill>
                <a:blip r:embed="rId6"/>
                <a:stretch>
                  <a:fillRect t="-11765" b="-34118"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0220D59E-30C3-4430-BFFC-8B6E67239340}"/>
                  </a:ext>
                </a:extLst>
              </p:cNvPr>
              <p:cNvSpPr txBox="1"/>
              <p:nvPr/>
            </p:nvSpPr>
            <p:spPr>
              <a:xfrm>
                <a:off x="4592973" y="1593051"/>
                <a:ext cx="1461782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 xmlns:m="http://schemas.openxmlformats.org/officeDocument/2006/math">
                    <m:r>
                      <a:rPr lang="en-US" sz="28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uk-UA" sz="2800" dirty="0">
                    <a:solidFill>
                      <a:srgbClr val="0070C0"/>
                    </a:solidFill>
                  </a:rPr>
                  <a:t>= </a:t>
                </a:r>
                <a:r>
                  <a:rPr lang="en-US" sz="2800" b="1" dirty="0">
                    <a:solidFill>
                      <a:srgbClr val="0070C0"/>
                    </a:solidFill>
                  </a:rPr>
                  <a:t>64</a:t>
                </a:r>
                <a:r>
                  <a:rPr lang="uk-UA" sz="2800" dirty="0">
                    <a:solidFill>
                      <a:srgbClr val="0070C0"/>
                    </a:solidFill>
                  </a:rPr>
                  <a:t> </a:t>
                </a:r>
              </a:p>
            </p:txBody>
          </p:sp>
        </mc:Choice>
        <mc:Fallback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0220D59E-30C3-4430-BFFC-8B6E6723934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92973" y="1593051"/>
                <a:ext cx="1461782" cy="523220"/>
              </a:xfrm>
              <a:prstGeom prst="rect">
                <a:avLst/>
              </a:prstGeom>
              <a:blipFill>
                <a:blip r:embed="rId7"/>
                <a:stretch>
                  <a:fillRect t="-10465" b="-32558"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7232D2CE-5FE4-4CCE-8849-9D8F1C784C76}"/>
                  </a:ext>
                </a:extLst>
              </p:cNvPr>
              <p:cNvSpPr txBox="1"/>
              <p:nvPr/>
            </p:nvSpPr>
            <p:spPr>
              <a:xfrm>
                <a:off x="423609" y="2148636"/>
                <a:ext cx="7407477" cy="90178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uk-UA" sz="2800" b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І</m:t>
                      </m:r>
                      <m:r>
                        <a:rPr lang="uk-UA" sz="2800" b="1" i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нтервал=</m:t>
                      </m:r>
                      <m:f>
                        <m:fPr>
                          <m:ctrlPr>
                            <a:rPr lang="uk-UA" sz="28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uk-UA" sz="28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𝑹𝒂𝒏𝒈𝒆</m:t>
                          </m:r>
                        </m:num>
                        <m:den>
                          <m:r>
                            <a:rPr lang="uk-UA" sz="2800" b="1" i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𝟔</m:t>
                          </m:r>
                        </m:den>
                      </m:f>
                      <m:r>
                        <a:rPr lang="uk-UA" sz="2800" b="1" i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uk-UA" sz="28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uk-UA" sz="2800" b="1" i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  <m:r>
                            <a:rPr lang="uk-UA" sz="2800" b="1" i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uk-UA" sz="2800" b="1" i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𝟗𝟗</m:t>
                          </m:r>
                        </m:num>
                        <m:den>
                          <m:r>
                            <a:rPr lang="uk-UA" sz="2800" b="1" i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𝟔</m:t>
                          </m:r>
                        </m:den>
                      </m:f>
                      <m:r>
                        <a:rPr lang="uk-UA" sz="2800" b="1" i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uk-UA" sz="2800" b="1" i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uk-UA" sz="2800" b="1" i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uk-UA" sz="2800" b="1" i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𝟑𝟑𝟏𝟔𝟔𝟕</m:t>
                      </m:r>
                    </m:oMath>
                  </m:oMathPara>
                </a14:m>
                <a:endParaRPr lang="uk-UA" sz="2800" b="1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7232D2CE-5FE4-4CCE-8849-9D8F1C784C7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3609" y="2148636"/>
                <a:ext cx="7407477" cy="901785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8" name="Таблиця 7">
            <a:extLst>
              <a:ext uri="{FF2B5EF4-FFF2-40B4-BE49-F238E27FC236}">
                <a16:creationId xmlns:a16="http://schemas.microsoft.com/office/drawing/2014/main" id="{2CEE7B22-774D-4D95-84C4-C6AD8B4C717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8920546"/>
              </p:ext>
            </p:extLst>
          </p:nvPr>
        </p:nvGraphicFramePr>
        <p:xfrm>
          <a:off x="14682" y="3183418"/>
          <a:ext cx="7407477" cy="56769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58211">
                  <a:extLst>
                    <a:ext uri="{9D8B030D-6E8A-4147-A177-3AD203B41FA5}">
                      <a16:colId xmlns:a16="http://schemas.microsoft.com/office/drawing/2014/main" val="3954666445"/>
                    </a:ext>
                  </a:extLst>
                </a:gridCol>
                <a:gridCol w="1058211">
                  <a:extLst>
                    <a:ext uri="{9D8B030D-6E8A-4147-A177-3AD203B41FA5}">
                      <a16:colId xmlns:a16="http://schemas.microsoft.com/office/drawing/2014/main" val="2482654357"/>
                    </a:ext>
                  </a:extLst>
                </a:gridCol>
                <a:gridCol w="1058211">
                  <a:extLst>
                    <a:ext uri="{9D8B030D-6E8A-4147-A177-3AD203B41FA5}">
                      <a16:colId xmlns:a16="http://schemas.microsoft.com/office/drawing/2014/main" val="1743571387"/>
                    </a:ext>
                  </a:extLst>
                </a:gridCol>
                <a:gridCol w="1058211">
                  <a:extLst>
                    <a:ext uri="{9D8B030D-6E8A-4147-A177-3AD203B41FA5}">
                      <a16:colId xmlns:a16="http://schemas.microsoft.com/office/drawing/2014/main" val="3025594165"/>
                    </a:ext>
                  </a:extLst>
                </a:gridCol>
                <a:gridCol w="1058211">
                  <a:extLst>
                    <a:ext uri="{9D8B030D-6E8A-4147-A177-3AD203B41FA5}">
                      <a16:colId xmlns:a16="http://schemas.microsoft.com/office/drawing/2014/main" val="2999929674"/>
                    </a:ext>
                  </a:extLst>
                </a:gridCol>
                <a:gridCol w="1058211">
                  <a:extLst>
                    <a:ext uri="{9D8B030D-6E8A-4147-A177-3AD203B41FA5}">
                      <a16:colId xmlns:a16="http://schemas.microsoft.com/office/drawing/2014/main" val="136469322"/>
                    </a:ext>
                  </a:extLst>
                </a:gridCol>
                <a:gridCol w="1058211">
                  <a:extLst>
                    <a:ext uri="{9D8B030D-6E8A-4147-A177-3AD203B41FA5}">
                      <a16:colId xmlns:a16="http://schemas.microsoft.com/office/drawing/2014/main" val="3290557149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uk-UA" sz="18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uk-UA" sz="18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800" b="1" u="none" strike="noStrike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uk-UA" sz="1800" b="1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8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endParaRPr lang="uk-UA" sz="18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8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endParaRPr lang="uk-UA" sz="18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800" b="1" u="none" strike="noStrike">
                          <a:solidFill>
                            <a:schemeClr val="tx1"/>
                          </a:solidFill>
                          <a:effectLst/>
                        </a:rPr>
                        <a:t>5</a:t>
                      </a:r>
                      <a:endParaRPr lang="uk-UA" sz="1800" b="1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8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6</a:t>
                      </a:r>
                      <a:endParaRPr lang="uk-UA" sz="18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uk-UA" sz="1800" b="1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44608452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uk-UA" sz="18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endParaRPr lang="uk-UA" sz="18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8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0,331667</a:t>
                      </a:r>
                      <a:endParaRPr lang="uk-UA" sz="18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8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0,663333</a:t>
                      </a:r>
                      <a:endParaRPr lang="uk-UA" sz="18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8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0,995</a:t>
                      </a:r>
                      <a:endParaRPr lang="uk-UA" sz="18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8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1,326667</a:t>
                      </a:r>
                      <a:endParaRPr lang="uk-UA" sz="18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8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1,658333</a:t>
                      </a:r>
                      <a:endParaRPr lang="uk-UA" sz="18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8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1,99</a:t>
                      </a:r>
                      <a:endParaRPr lang="uk-UA" sz="18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118387334"/>
                  </a:ext>
                </a:extLst>
              </a:tr>
            </a:tbl>
          </a:graphicData>
        </a:graphic>
      </p:graphicFrame>
      <p:sp>
        <p:nvSpPr>
          <p:cNvPr id="20" name="Прямокутник 19">
            <a:extLst>
              <a:ext uri="{FF2B5EF4-FFF2-40B4-BE49-F238E27FC236}">
                <a16:creationId xmlns:a16="http://schemas.microsoft.com/office/drawing/2014/main" id="{29D0126F-3F44-4ECA-BFDC-13F3957CD380}"/>
              </a:ext>
            </a:extLst>
          </p:cNvPr>
          <p:cNvSpPr/>
          <p:nvPr/>
        </p:nvSpPr>
        <p:spPr>
          <a:xfrm>
            <a:off x="8996107" y="2617365"/>
            <a:ext cx="517009" cy="379182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22" name="Прямокутник 21">
            <a:extLst>
              <a:ext uri="{FF2B5EF4-FFF2-40B4-BE49-F238E27FC236}">
                <a16:creationId xmlns:a16="http://schemas.microsoft.com/office/drawing/2014/main" id="{C680343B-997B-4A1A-AFB3-20F1FBC6E6C2}"/>
              </a:ext>
            </a:extLst>
          </p:cNvPr>
          <p:cNvSpPr/>
          <p:nvPr/>
        </p:nvSpPr>
        <p:spPr>
          <a:xfrm>
            <a:off x="7281644" y="3909270"/>
            <a:ext cx="444617" cy="281191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23" name="Прямокутник 22">
            <a:extLst>
              <a:ext uri="{FF2B5EF4-FFF2-40B4-BE49-F238E27FC236}">
                <a16:creationId xmlns:a16="http://schemas.microsoft.com/office/drawing/2014/main" id="{52805776-9D08-46EA-8715-BC7F7D442A90}"/>
              </a:ext>
            </a:extLst>
          </p:cNvPr>
          <p:cNvSpPr/>
          <p:nvPr/>
        </p:nvSpPr>
        <p:spPr>
          <a:xfrm>
            <a:off x="9022674" y="2219077"/>
            <a:ext cx="444617" cy="38942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9E0B13D5-9219-466E-83F2-E63498E32250}"/>
                  </a:ext>
                </a:extLst>
              </p:cNvPr>
              <p:cNvSpPr txBox="1"/>
              <p:nvPr/>
            </p:nvSpPr>
            <p:spPr>
              <a:xfrm>
                <a:off x="9513116" y="3919040"/>
                <a:ext cx="1461782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 xmlns:m="http://schemas.openxmlformats.org/officeDocument/2006/math">
                    <m:r>
                      <a:rPr lang="en-US" sz="2800" b="1" i="1" smtClean="0">
                        <a:ln w="22225">
                          <a:solidFill>
                            <a:schemeClr val="accent2"/>
                          </a:solidFill>
                          <a:prstDash val="solid"/>
                        </a:ln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  <a:latin typeface="Cambria Math" panose="02040503050406030204" pitchFamily="18" charset="0"/>
                      </a:rPr>
                      <m:t>𝑛</m:t>
                    </m:r>
                    <m:r>
                      <a:rPr lang="uk-UA" sz="2800" b="1" i="1" smtClean="0">
                        <a:ln w="22225">
                          <a:solidFill>
                            <a:schemeClr val="accent2"/>
                          </a:solidFill>
                          <a:prstDash val="solid"/>
                        </a:ln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  <a:latin typeface="Cambria Math" panose="02040503050406030204" pitchFamily="18" charset="0"/>
                      </a:rPr>
                      <m:t>6</m:t>
                    </m:r>
                  </m:oMath>
                </a14:m>
                <a:r>
                  <a:rPr lang="uk-UA" sz="2800" b="1" dirty="0">
                    <a:ln w="22225">
                      <a:solidFill>
                        <a:schemeClr val="accent2"/>
                      </a:solidFill>
                      <a:prstDash val="solid"/>
                    </a:ln>
                    <a:solidFill>
                      <a:schemeClr val="accent2">
                        <a:lumMod val="40000"/>
                        <a:lumOff val="60000"/>
                      </a:schemeClr>
                    </a:solidFill>
                  </a:rPr>
                  <a:t>= 12 </a:t>
                </a:r>
              </a:p>
            </p:txBody>
          </p:sp>
        </mc:Choice>
        <mc:Fallback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9E0B13D5-9219-466E-83F2-E63498E3225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13116" y="3919040"/>
                <a:ext cx="1461782" cy="523220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3D121814-EE3B-4107-89F8-95616B2DFDA3}"/>
                  </a:ext>
                </a:extLst>
              </p:cNvPr>
              <p:cNvSpPr txBox="1"/>
              <p:nvPr/>
            </p:nvSpPr>
            <p:spPr>
              <a:xfrm>
                <a:off x="7687215" y="4722643"/>
                <a:ext cx="1461782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 xmlns:m="http://schemas.openxmlformats.org/officeDocument/2006/math">
                    <m:r>
                      <a:rPr lang="en-US" sz="2800" i="1" smtClean="0">
                        <a:ln w="0"/>
                        <a:solidFill>
                          <a:schemeClr val="accent1"/>
                        </a:solidFill>
                        <a:effectLst>
                          <a:outerShdw blurRad="38100" dist="25400" dir="5400000" algn="ctr" rotWithShape="0">
                            <a:srgbClr val="6E747A">
                              <a:alpha val="43000"/>
                            </a:srgbClr>
                          </a:outerShdw>
                        </a:effectLst>
                        <a:latin typeface="Cambria Math" panose="02040503050406030204" pitchFamily="18" charset="0"/>
                      </a:rPr>
                      <m:t>𝑛</m:t>
                    </m:r>
                    <m:r>
                      <a:rPr lang="uk-UA" sz="2800" i="1" smtClean="0">
                        <a:ln w="0"/>
                        <a:solidFill>
                          <a:schemeClr val="accent1"/>
                        </a:solidFill>
                        <a:effectLst>
                          <a:outerShdw blurRad="38100" dist="25400" dir="5400000" algn="ctr" rotWithShape="0">
                            <a:srgbClr val="6E747A">
                              <a:alpha val="43000"/>
                            </a:srgbClr>
                          </a:outerShdw>
                        </a:effectLst>
                        <a:latin typeface="Cambria Math" panose="02040503050406030204" pitchFamily="18" charset="0"/>
                      </a:rPr>
                      <m:t>6</m:t>
                    </m:r>
                  </m:oMath>
                </a14:m>
                <a:r>
                  <a:rPr lang="uk-UA" sz="2800" dirty="0">
                    <a:ln w="0"/>
                    <a:solidFill>
                      <a:schemeClr val="accent1"/>
                    </a:solidFill>
                    <a:effectLst>
                      <a:outerShdw blurRad="38100" dist="25400" dir="5400000" algn="ctr" rotWithShape="0">
                        <a:srgbClr val="6E747A">
                          <a:alpha val="43000"/>
                        </a:srgbClr>
                      </a:outerShdw>
                    </a:effectLst>
                  </a:rPr>
                  <a:t>= 10 </a:t>
                </a:r>
              </a:p>
            </p:txBody>
          </p:sp>
        </mc:Choice>
        <mc:Fallback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3D121814-EE3B-4107-89F8-95616B2DFDA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87215" y="4722643"/>
                <a:ext cx="1461782" cy="523220"/>
              </a:xfrm>
              <a:prstGeom prst="rect">
                <a:avLst/>
              </a:prstGeom>
              <a:blipFill>
                <a:blip r:embed="rId10"/>
                <a:stretch>
                  <a:fillRect t="-12791" b="-38372"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7669824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кутник 4">
            <a:extLst>
              <a:ext uri="{FF2B5EF4-FFF2-40B4-BE49-F238E27FC236}">
                <a16:creationId xmlns:a16="http://schemas.microsoft.com/office/drawing/2014/main" id="{CBC38BCA-96F6-49B5-BC6D-8B29D9A418C9}"/>
              </a:ext>
            </a:extLst>
          </p:cNvPr>
          <p:cNvSpPr/>
          <p:nvPr/>
        </p:nvSpPr>
        <p:spPr>
          <a:xfrm>
            <a:off x="1" y="72721"/>
            <a:ext cx="12192000" cy="363507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003">
            <a:schemeClr val="lt2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831436A-7AD8-49D1-81F7-A772406FEF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35310" y="996541"/>
            <a:ext cx="10357607" cy="286275"/>
          </a:xfrm>
        </p:spPr>
        <p:txBody>
          <a:bodyPr>
            <a:noAutofit/>
          </a:bodyPr>
          <a:lstStyle/>
          <a:p>
            <a:r>
              <a:rPr lang="ru-RU" sz="3600" b="1" dirty="0" err="1">
                <a:solidFill>
                  <a:srgbClr val="FF0000"/>
                </a:solidFill>
              </a:rPr>
              <a:t>Основи</a:t>
            </a:r>
            <a:r>
              <a:rPr lang="ru-RU" sz="3600" b="1" dirty="0">
                <a:solidFill>
                  <a:srgbClr val="FF0000"/>
                </a:solidFill>
              </a:rPr>
              <a:t> статистики та </a:t>
            </a:r>
            <a:r>
              <a:rPr lang="ru-RU" sz="3600" b="1" dirty="0" err="1">
                <a:solidFill>
                  <a:srgbClr val="FF0000"/>
                </a:solidFill>
              </a:rPr>
              <a:t>аналізу</a:t>
            </a:r>
            <a:r>
              <a:rPr lang="ru-RU" sz="3600" b="1" dirty="0">
                <a:solidFill>
                  <a:srgbClr val="FF0000"/>
                </a:solidFill>
              </a:rPr>
              <a:t> </a:t>
            </a:r>
            <a:r>
              <a:rPr lang="ru-RU" sz="3600" b="1" dirty="0" err="1">
                <a:solidFill>
                  <a:srgbClr val="FF0000"/>
                </a:solidFill>
              </a:rPr>
              <a:t>даних</a:t>
            </a:r>
            <a:endParaRPr lang="ru-RU" sz="3600" b="1" dirty="0">
              <a:solidFill>
                <a:srgbClr val="FF0000"/>
              </a:solidFill>
            </a:endParaRPr>
          </a:p>
        </p:txBody>
      </p:sp>
      <p:sp>
        <p:nvSpPr>
          <p:cNvPr id="4" name="Підзаголовок 2">
            <a:extLst>
              <a:ext uri="{FF2B5EF4-FFF2-40B4-BE49-F238E27FC236}">
                <a16:creationId xmlns:a16="http://schemas.microsoft.com/office/drawing/2014/main" id="{BC6D2037-A6D6-4779-9F4E-69AEB61ECDB4}"/>
              </a:ext>
            </a:extLst>
          </p:cNvPr>
          <p:cNvSpPr txBox="1">
            <a:spLocks/>
          </p:cNvSpPr>
          <p:nvPr/>
        </p:nvSpPr>
        <p:spPr>
          <a:xfrm>
            <a:off x="151003" y="72721"/>
            <a:ext cx="12040998" cy="435178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L2-</a:t>
            </a:r>
            <a:r>
              <a:rPr lang="uk-UA" dirty="0">
                <a:solidFill>
                  <a:schemeClr val="accent1">
                    <a:lumMod val="75000"/>
                  </a:schemeClr>
                </a:solidFill>
              </a:rPr>
              <a:t>36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-</a:t>
            </a:r>
            <a:r>
              <a:rPr lang="uk-UA" dirty="0">
                <a:solidFill>
                  <a:schemeClr val="accent1">
                    <a:lumMod val="75000"/>
                  </a:schemeClr>
                </a:solidFill>
              </a:rPr>
              <a:t>39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    </a:t>
            </a:r>
            <a:r>
              <a:rPr lang="uk-UA" dirty="0">
                <a:solidFill>
                  <a:schemeClr val="accent1">
                    <a:lumMod val="75000"/>
                  </a:schemeClr>
                </a:solidFill>
              </a:rPr>
              <a:t>                   </a:t>
            </a:r>
            <a:r>
              <a:rPr lang="en-US" b="1" dirty="0">
                <a:hlinkClick r:id="rId2"/>
              </a:rPr>
              <a:t>www.k123.com.ua</a:t>
            </a:r>
            <a:r>
              <a:rPr lang="en-US" b="1" dirty="0"/>
              <a:t>      </a:t>
            </a:r>
            <a:r>
              <a:rPr lang="uk-UA" b="1" dirty="0"/>
              <a:t>                        </a:t>
            </a:r>
            <a:r>
              <a:rPr lang="uk-UA" i="1" dirty="0">
                <a:solidFill>
                  <a:schemeClr val="accent1">
                    <a:lumMod val="75000"/>
                  </a:schemeClr>
                </a:solidFill>
              </a:rPr>
              <a:t>Метрологія та стандартизація</a:t>
            </a:r>
            <a:r>
              <a:rPr lang="en-US" i="1" dirty="0">
                <a:solidFill>
                  <a:schemeClr val="accent1">
                    <a:lumMod val="75000"/>
                  </a:schemeClr>
                </a:solidFill>
              </a:rPr>
              <a:t>        </a:t>
            </a:r>
            <a:r>
              <a:rPr lang="en-US" sz="1300" i="1" dirty="0"/>
              <a:t>file:jMSC_L2.pptx </a:t>
            </a:r>
            <a:endParaRPr lang="uk-UA" sz="1300" i="1" dirty="0"/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97A71C26-AB85-406A-8A1F-E8D17C50BE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2763" y="1139678"/>
            <a:ext cx="119627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uk-UA" sz="2800" b="1" dirty="0"/>
              <a:t>Міри центральної тенденції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0BE4F82-0E71-46E9-907A-E23A4C8E5806}"/>
              </a:ext>
            </a:extLst>
          </p:cNvPr>
          <p:cNvSpPr txBox="1"/>
          <p:nvPr/>
        </p:nvSpPr>
        <p:spPr>
          <a:xfrm>
            <a:off x="332763" y="2294677"/>
            <a:ext cx="11691458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sz="2400" dirty="0"/>
              <a:t>Для прикладу, візьмемо розподіл зросту жінок певного віку в певній країні. Найбільш популярними будуть значення, що відповідають «середньому зросту», а екстремальних значень – дуже низький зріст і дуже високий – буде дуже мало.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altLang="uk-UA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33F44CC-FF5F-49B1-B9DE-980765CF3ED0}"/>
              </a:ext>
            </a:extLst>
          </p:cNvPr>
          <p:cNvSpPr txBox="1"/>
          <p:nvPr/>
        </p:nvSpPr>
        <p:spPr>
          <a:xfrm>
            <a:off x="1135310" y="1662898"/>
            <a:ext cx="604846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400" b="1" dirty="0"/>
              <a:t>Нормальний розподіл (</a:t>
            </a:r>
            <a:r>
              <a:rPr lang="en-US" sz="2400" b="1" dirty="0"/>
              <a:t>Normal distribution)</a:t>
            </a:r>
          </a:p>
        </p:txBody>
      </p:sp>
      <p:pic>
        <p:nvPicPr>
          <p:cNvPr id="12290" name="Picture 2" descr="Розподіл зросту (умовний)">
            <a:extLst>
              <a:ext uri="{FF2B5EF4-FFF2-40B4-BE49-F238E27FC236}">
                <a16:creationId xmlns:a16="http://schemas.microsoft.com/office/drawing/2014/main" id="{F9507B93-2F68-49DC-949E-8193FC5286B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63349" y="3927286"/>
            <a:ext cx="4029075" cy="2743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2F0B1038-A2B8-48B6-8E5E-3F543D0030A7}"/>
              </a:ext>
            </a:extLst>
          </p:cNvPr>
          <p:cNvSpPr txBox="1"/>
          <p:nvPr/>
        </p:nvSpPr>
        <p:spPr>
          <a:xfrm>
            <a:off x="8416255" y="6301154"/>
            <a:ext cx="322311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dirty="0"/>
              <a:t>Розподіл зросту (умовний)</a:t>
            </a:r>
          </a:p>
        </p:txBody>
      </p:sp>
    </p:spTree>
    <p:extLst>
      <p:ext uri="{BB962C8B-B14F-4D97-AF65-F5344CB8AC3E}">
        <p14:creationId xmlns:p14="http://schemas.microsoft.com/office/powerpoint/2010/main" val="425721823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кутник 4">
            <a:extLst>
              <a:ext uri="{FF2B5EF4-FFF2-40B4-BE49-F238E27FC236}">
                <a16:creationId xmlns:a16="http://schemas.microsoft.com/office/drawing/2014/main" id="{CBC38BCA-96F6-49B5-BC6D-8B29D9A418C9}"/>
              </a:ext>
            </a:extLst>
          </p:cNvPr>
          <p:cNvSpPr/>
          <p:nvPr/>
        </p:nvSpPr>
        <p:spPr>
          <a:xfrm>
            <a:off x="1" y="72721"/>
            <a:ext cx="12192000" cy="363507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003">
            <a:schemeClr val="lt2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831436A-7AD8-49D1-81F7-A772406FEF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35310" y="996541"/>
            <a:ext cx="10357607" cy="286275"/>
          </a:xfrm>
        </p:spPr>
        <p:txBody>
          <a:bodyPr>
            <a:noAutofit/>
          </a:bodyPr>
          <a:lstStyle/>
          <a:p>
            <a:r>
              <a:rPr lang="ru-RU" sz="3600" b="1" dirty="0" err="1">
                <a:solidFill>
                  <a:srgbClr val="FF0000"/>
                </a:solidFill>
              </a:rPr>
              <a:t>Основи</a:t>
            </a:r>
            <a:r>
              <a:rPr lang="ru-RU" sz="3600" b="1" dirty="0">
                <a:solidFill>
                  <a:srgbClr val="FF0000"/>
                </a:solidFill>
              </a:rPr>
              <a:t> статистики та </a:t>
            </a:r>
            <a:r>
              <a:rPr lang="ru-RU" sz="3600" b="1" dirty="0" err="1">
                <a:solidFill>
                  <a:srgbClr val="FF0000"/>
                </a:solidFill>
              </a:rPr>
              <a:t>аналізу</a:t>
            </a:r>
            <a:r>
              <a:rPr lang="ru-RU" sz="3600" b="1" dirty="0">
                <a:solidFill>
                  <a:srgbClr val="FF0000"/>
                </a:solidFill>
              </a:rPr>
              <a:t> </a:t>
            </a:r>
            <a:r>
              <a:rPr lang="ru-RU" sz="3600" b="1" dirty="0" err="1">
                <a:solidFill>
                  <a:srgbClr val="FF0000"/>
                </a:solidFill>
              </a:rPr>
              <a:t>даних</a:t>
            </a:r>
            <a:endParaRPr lang="ru-RU" sz="3600" b="1" dirty="0">
              <a:solidFill>
                <a:srgbClr val="FF0000"/>
              </a:solidFill>
            </a:endParaRPr>
          </a:p>
        </p:txBody>
      </p:sp>
      <p:sp>
        <p:nvSpPr>
          <p:cNvPr id="4" name="Підзаголовок 2">
            <a:extLst>
              <a:ext uri="{FF2B5EF4-FFF2-40B4-BE49-F238E27FC236}">
                <a16:creationId xmlns:a16="http://schemas.microsoft.com/office/drawing/2014/main" id="{BC6D2037-A6D6-4779-9F4E-69AEB61ECDB4}"/>
              </a:ext>
            </a:extLst>
          </p:cNvPr>
          <p:cNvSpPr txBox="1">
            <a:spLocks/>
          </p:cNvSpPr>
          <p:nvPr/>
        </p:nvSpPr>
        <p:spPr>
          <a:xfrm>
            <a:off x="151003" y="72721"/>
            <a:ext cx="12040998" cy="435178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L2-</a:t>
            </a:r>
            <a:r>
              <a:rPr lang="uk-UA" dirty="0">
                <a:solidFill>
                  <a:schemeClr val="accent1">
                    <a:lumMod val="75000"/>
                  </a:schemeClr>
                </a:solidFill>
              </a:rPr>
              <a:t>38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-</a:t>
            </a:r>
            <a:r>
              <a:rPr lang="uk-UA" dirty="0">
                <a:solidFill>
                  <a:schemeClr val="accent1">
                    <a:lumMod val="75000"/>
                  </a:schemeClr>
                </a:solidFill>
              </a:rPr>
              <a:t>39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    </a:t>
            </a:r>
            <a:r>
              <a:rPr lang="uk-UA" dirty="0">
                <a:solidFill>
                  <a:schemeClr val="accent1">
                    <a:lumMod val="75000"/>
                  </a:schemeClr>
                </a:solidFill>
              </a:rPr>
              <a:t>                   </a:t>
            </a:r>
            <a:r>
              <a:rPr lang="en-US" b="1" dirty="0">
                <a:hlinkClick r:id="rId2"/>
              </a:rPr>
              <a:t>www.k123.com.ua</a:t>
            </a:r>
            <a:r>
              <a:rPr lang="en-US" b="1" dirty="0"/>
              <a:t>      </a:t>
            </a:r>
            <a:r>
              <a:rPr lang="uk-UA" b="1" dirty="0"/>
              <a:t>                        </a:t>
            </a:r>
            <a:r>
              <a:rPr lang="uk-UA" i="1" dirty="0">
                <a:solidFill>
                  <a:schemeClr val="accent1">
                    <a:lumMod val="75000"/>
                  </a:schemeClr>
                </a:solidFill>
              </a:rPr>
              <a:t>Метрологія та стандартизація</a:t>
            </a:r>
            <a:r>
              <a:rPr lang="en-US" i="1" dirty="0">
                <a:solidFill>
                  <a:schemeClr val="accent1">
                    <a:lumMod val="75000"/>
                  </a:schemeClr>
                </a:solidFill>
              </a:rPr>
              <a:t>        </a:t>
            </a:r>
            <a:r>
              <a:rPr lang="en-US" sz="1300" i="1" dirty="0"/>
              <a:t>file:jMSC_L2.pptx </a:t>
            </a:r>
            <a:endParaRPr lang="uk-UA" sz="1300" i="1" dirty="0"/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97A71C26-AB85-406A-8A1F-E8D17C50BE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2763" y="1139678"/>
            <a:ext cx="119627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uk-UA" sz="2800" b="1" dirty="0"/>
              <a:t>Міри центральної тенденції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0BE4F82-0E71-46E9-907A-E23A4C8E5806}"/>
              </a:ext>
            </a:extLst>
          </p:cNvPr>
          <p:cNvSpPr txBox="1"/>
          <p:nvPr/>
        </p:nvSpPr>
        <p:spPr>
          <a:xfrm>
            <a:off x="325773" y="2118509"/>
            <a:ext cx="11691458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800" dirty="0"/>
              <a:t>У нормальному </a:t>
            </a:r>
            <a:r>
              <a:rPr lang="ru-RU" sz="2800" dirty="0" err="1"/>
              <a:t>розподілі</a:t>
            </a:r>
            <a:r>
              <a:rPr lang="ru-RU" sz="2800" dirty="0"/>
              <a:t>, </a:t>
            </a:r>
            <a:r>
              <a:rPr lang="ru-RU" sz="2800" dirty="0" err="1"/>
              <a:t>більша</a:t>
            </a:r>
            <a:r>
              <a:rPr lang="ru-RU" sz="2800" dirty="0"/>
              <a:t> </a:t>
            </a:r>
            <a:r>
              <a:rPr lang="ru-RU" sz="2800" dirty="0" err="1"/>
              <a:t>частина</a:t>
            </a:r>
            <a:r>
              <a:rPr lang="ru-RU" sz="2800" dirty="0"/>
              <a:t> </a:t>
            </a:r>
            <a:r>
              <a:rPr lang="ru-RU" sz="2800" dirty="0" err="1"/>
              <a:t>значень</a:t>
            </a:r>
            <a:r>
              <a:rPr lang="ru-RU" sz="2800" dirty="0"/>
              <a:t> </a:t>
            </a:r>
            <a:r>
              <a:rPr lang="ru-RU" sz="2800" dirty="0" err="1"/>
              <a:t>даних</a:t>
            </a:r>
            <a:r>
              <a:rPr lang="ru-RU" sz="2800" dirty="0"/>
              <a:t> </a:t>
            </a:r>
            <a:r>
              <a:rPr lang="ru-RU" sz="2800" dirty="0" err="1"/>
              <a:t>має</a:t>
            </a:r>
            <a:r>
              <a:rPr lang="ru-RU" sz="2800" dirty="0"/>
              <a:t> </a:t>
            </a:r>
            <a:r>
              <a:rPr lang="ru-RU" sz="2800" dirty="0" err="1"/>
              <a:t>тенденцію</a:t>
            </a:r>
            <a:r>
              <a:rPr lang="ru-RU" sz="2800" dirty="0"/>
              <a:t> до </a:t>
            </a:r>
            <a:r>
              <a:rPr lang="ru-RU" sz="2800" dirty="0" err="1"/>
              <a:t>групування</a:t>
            </a:r>
            <a:r>
              <a:rPr lang="ru-RU" sz="2800" dirty="0"/>
              <a:t>, «</a:t>
            </a:r>
            <a:r>
              <a:rPr lang="ru-RU" sz="2800" dirty="0" err="1"/>
              <a:t>кластеризації</a:t>
            </a:r>
            <a:r>
              <a:rPr lang="ru-RU" sz="2800" dirty="0"/>
              <a:t>» </a:t>
            </a:r>
            <a:r>
              <a:rPr lang="ru-RU" sz="2800" dirty="0" err="1"/>
              <a:t>довкола</a:t>
            </a:r>
            <a:r>
              <a:rPr lang="ru-RU" sz="2800" dirty="0"/>
              <a:t> </a:t>
            </a:r>
            <a:r>
              <a:rPr lang="ru-RU" sz="2800" dirty="0" err="1"/>
              <a:t>середнього</a:t>
            </a:r>
            <a:r>
              <a:rPr lang="ru-RU" sz="2800" dirty="0"/>
              <a:t> </a:t>
            </a:r>
            <a:r>
              <a:rPr lang="ru-RU" sz="2800" dirty="0" err="1"/>
              <a:t>значення</a:t>
            </a:r>
            <a:r>
              <a:rPr lang="ru-RU" sz="2800" dirty="0"/>
              <a:t>. </a:t>
            </a:r>
          </a:p>
          <a:p>
            <a:r>
              <a:rPr lang="ru-RU" sz="2800" dirty="0"/>
              <a:t>Чим </a:t>
            </a:r>
            <a:r>
              <a:rPr lang="ru-RU" sz="2800" dirty="0" err="1"/>
              <a:t>далі</a:t>
            </a:r>
            <a:r>
              <a:rPr lang="ru-RU" sz="2800" dirty="0"/>
              <a:t> </a:t>
            </a:r>
            <a:r>
              <a:rPr lang="ru-RU" sz="2800" dirty="0" err="1"/>
              <a:t>значення</a:t>
            </a:r>
            <a:r>
              <a:rPr lang="ru-RU" sz="2800" dirty="0"/>
              <a:t> </a:t>
            </a:r>
            <a:r>
              <a:rPr lang="ru-RU" sz="2800" dirty="0" err="1"/>
              <a:t>від</a:t>
            </a:r>
            <a:r>
              <a:rPr lang="ru-RU" sz="2800" dirty="0"/>
              <a:t> </a:t>
            </a:r>
            <a:r>
              <a:rPr lang="ru-RU" sz="2800" dirty="0" err="1"/>
              <a:t>середнього</a:t>
            </a:r>
            <a:r>
              <a:rPr lang="ru-RU" sz="2800" dirty="0"/>
              <a:t> – </a:t>
            </a:r>
            <a:r>
              <a:rPr lang="ru-RU" sz="2800" dirty="0" err="1"/>
              <a:t>тим</a:t>
            </a:r>
            <a:r>
              <a:rPr lang="ru-RU" sz="2800" dirty="0"/>
              <a:t> </a:t>
            </a:r>
            <a:r>
              <a:rPr lang="ru-RU" sz="2800" dirty="0" err="1"/>
              <a:t>менша</a:t>
            </a:r>
            <a:r>
              <a:rPr lang="ru-RU" sz="2800" dirty="0"/>
              <a:t> </a:t>
            </a:r>
            <a:r>
              <a:rPr lang="ru-RU" sz="2800" dirty="0" err="1"/>
              <a:t>ймовірність</a:t>
            </a:r>
            <a:r>
              <a:rPr lang="ru-RU" sz="2800" dirty="0"/>
              <a:t> </a:t>
            </a:r>
            <a:r>
              <a:rPr lang="ru-RU" sz="2800" dirty="0" err="1"/>
              <a:t>його</a:t>
            </a:r>
            <a:r>
              <a:rPr lang="ru-RU" sz="2800" dirty="0"/>
              <a:t> </a:t>
            </a:r>
            <a:r>
              <a:rPr lang="ru-RU" sz="2800" dirty="0" err="1"/>
              <a:t>появи</a:t>
            </a:r>
            <a:r>
              <a:rPr lang="ru-RU" sz="2800" dirty="0"/>
              <a:t>. </a:t>
            </a:r>
            <a:r>
              <a:rPr lang="ru-RU" sz="2800" dirty="0" err="1"/>
              <a:t>Звичайно</a:t>
            </a:r>
            <a:r>
              <a:rPr lang="ru-RU" sz="2800" dirty="0"/>
              <a:t>, </a:t>
            </a:r>
            <a:r>
              <a:rPr lang="ru-RU" sz="2800" dirty="0" err="1"/>
              <a:t>розподіли</a:t>
            </a:r>
            <a:r>
              <a:rPr lang="ru-RU" sz="2800" dirty="0"/>
              <a:t> в реальному </a:t>
            </a:r>
            <a:r>
              <a:rPr lang="ru-RU" sz="2800" dirty="0" err="1"/>
              <a:t>житті</a:t>
            </a:r>
            <a:r>
              <a:rPr lang="ru-RU" sz="2800" dirty="0"/>
              <a:t> абсолютно точно не </a:t>
            </a:r>
            <a:r>
              <a:rPr lang="ru-RU" sz="2800" dirty="0" err="1"/>
              <a:t>відповідають</a:t>
            </a:r>
            <a:r>
              <a:rPr lang="ru-RU" sz="2800" dirty="0"/>
              <a:t> нормальному. Але </a:t>
            </a:r>
            <a:r>
              <a:rPr lang="ru-RU" sz="2800" dirty="0" err="1"/>
              <a:t>ви</a:t>
            </a:r>
            <a:r>
              <a:rPr lang="ru-RU" sz="2800" dirty="0"/>
              <a:t> </a:t>
            </a:r>
            <a:r>
              <a:rPr lang="ru-RU" sz="2800" dirty="0" err="1"/>
              <a:t>здивуєтеся</a:t>
            </a:r>
            <a:r>
              <a:rPr lang="ru-RU" sz="2800" dirty="0"/>
              <a:t>, як </a:t>
            </a:r>
            <a:r>
              <a:rPr lang="ru-RU" sz="2800" dirty="0" err="1"/>
              <a:t>багато</a:t>
            </a:r>
            <a:r>
              <a:rPr lang="ru-RU" sz="2800" dirty="0"/>
              <a:t> </a:t>
            </a:r>
            <a:r>
              <a:rPr lang="ru-RU" sz="2800" dirty="0" err="1"/>
              <a:t>явищ</a:t>
            </a:r>
            <a:r>
              <a:rPr lang="ru-RU" sz="2800" dirty="0"/>
              <a:t>, у </a:t>
            </a:r>
            <a:r>
              <a:rPr lang="ru-RU" sz="2800" dirty="0" err="1"/>
              <a:t>розподілі</a:t>
            </a:r>
            <a:r>
              <a:rPr lang="ru-RU" sz="2800" dirty="0"/>
              <a:t> за </a:t>
            </a:r>
            <a:r>
              <a:rPr lang="ru-RU" sz="2800" dirty="0" err="1"/>
              <a:t>своїми</a:t>
            </a:r>
            <a:r>
              <a:rPr lang="ru-RU" sz="2800" dirty="0"/>
              <a:t> параметрами </a:t>
            </a:r>
            <a:r>
              <a:rPr lang="ru-RU" sz="2800" dirty="0" err="1"/>
              <a:t>надзвичайно</a:t>
            </a:r>
            <a:r>
              <a:rPr lang="ru-RU" sz="2800" dirty="0"/>
              <a:t> </a:t>
            </a:r>
            <a:r>
              <a:rPr lang="ru-RU" sz="2800" dirty="0" err="1"/>
              <a:t>наближаються</a:t>
            </a:r>
            <a:r>
              <a:rPr lang="ru-RU" sz="2800" dirty="0"/>
              <a:t> до нормального </a:t>
            </a:r>
            <a:r>
              <a:rPr lang="ru-RU" sz="2800" dirty="0" err="1"/>
              <a:t>розподілу</a:t>
            </a:r>
            <a:r>
              <a:rPr lang="ru-RU" sz="2800" dirty="0"/>
              <a:t>. Центральна </a:t>
            </a:r>
            <a:r>
              <a:rPr lang="ru-RU" sz="2800" dirty="0" err="1"/>
              <a:t>гранична</a:t>
            </a:r>
            <a:r>
              <a:rPr lang="ru-RU" sz="2800" dirty="0"/>
              <a:t> теорема </a:t>
            </a:r>
            <a:r>
              <a:rPr lang="ru-RU" sz="2800" dirty="0" err="1"/>
              <a:t>теорії</a:t>
            </a:r>
            <a:r>
              <a:rPr lang="ru-RU" sz="2800" dirty="0"/>
              <a:t> </a:t>
            </a:r>
            <a:r>
              <a:rPr lang="ru-RU" sz="2800" dirty="0" err="1"/>
              <a:t>ймовірності</a:t>
            </a:r>
            <a:r>
              <a:rPr lang="ru-RU" sz="2800" dirty="0"/>
              <a:t> </a:t>
            </a:r>
            <a:r>
              <a:rPr lang="ru-RU" sz="2800" dirty="0" err="1"/>
              <a:t>свідчить</a:t>
            </a:r>
            <a:r>
              <a:rPr lang="ru-RU" sz="2800" dirty="0"/>
              <a:t> про те, </a:t>
            </a:r>
            <a:r>
              <a:rPr lang="ru-RU" sz="2800" dirty="0" err="1"/>
              <a:t>що</a:t>
            </a:r>
            <a:r>
              <a:rPr lang="ru-RU" sz="2800" dirty="0"/>
              <a:t> </a:t>
            </a:r>
            <a:r>
              <a:rPr lang="ru-RU" sz="2800" dirty="0" err="1"/>
              <a:t>сукупність</a:t>
            </a:r>
            <a:r>
              <a:rPr lang="ru-RU" sz="2800" dirty="0"/>
              <a:t> </a:t>
            </a:r>
            <a:r>
              <a:rPr lang="ru-RU" sz="2800" dirty="0" err="1"/>
              <a:t>незалежних</a:t>
            </a:r>
            <a:r>
              <a:rPr lang="ru-RU" sz="2800" dirty="0"/>
              <a:t>, </a:t>
            </a:r>
            <a:r>
              <a:rPr lang="ru-RU" sz="2800" dirty="0" err="1"/>
              <a:t>приблизно</a:t>
            </a:r>
            <a:r>
              <a:rPr lang="ru-RU" sz="2800" dirty="0"/>
              <a:t> </a:t>
            </a:r>
            <a:r>
              <a:rPr lang="ru-RU" sz="2800" dirty="0" err="1"/>
              <a:t>однаково</a:t>
            </a:r>
            <a:r>
              <a:rPr lang="ru-RU" sz="2800" dirty="0"/>
              <a:t> </a:t>
            </a:r>
            <a:r>
              <a:rPr lang="ru-RU" sz="2800" dirty="0" err="1"/>
              <a:t>розподілених</a:t>
            </a:r>
            <a:r>
              <a:rPr lang="ru-RU" sz="2800" dirty="0"/>
              <a:t> величин </a:t>
            </a:r>
            <a:r>
              <a:rPr lang="ru-RU" sz="2800" dirty="0" err="1"/>
              <a:t>має</a:t>
            </a:r>
            <a:r>
              <a:rPr lang="ru-RU" sz="2800" dirty="0"/>
              <a:t> </a:t>
            </a:r>
            <a:r>
              <a:rPr lang="ru-RU" sz="2800" dirty="0" err="1"/>
              <a:t>нормальний</a:t>
            </a:r>
            <a:r>
              <a:rPr lang="ru-RU" sz="2800" dirty="0"/>
              <a:t> </a:t>
            </a:r>
            <a:r>
              <a:rPr lang="ru-RU" sz="2800" dirty="0" err="1"/>
              <a:t>розподіл</a:t>
            </a:r>
            <a:r>
              <a:rPr lang="ru-RU" sz="2800" dirty="0"/>
              <a:t>.</a:t>
            </a:r>
            <a:endParaRPr kumimoji="0" lang="uk-UA" altLang="uk-UA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909644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кутник 4">
            <a:extLst>
              <a:ext uri="{FF2B5EF4-FFF2-40B4-BE49-F238E27FC236}">
                <a16:creationId xmlns:a16="http://schemas.microsoft.com/office/drawing/2014/main" id="{CBC38BCA-96F6-49B5-BC6D-8B29D9A418C9}"/>
              </a:ext>
            </a:extLst>
          </p:cNvPr>
          <p:cNvSpPr/>
          <p:nvPr/>
        </p:nvSpPr>
        <p:spPr>
          <a:xfrm>
            <a:off x="1" y="72721"/>
            <a:ext cx="12192000" cy="363507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003">
            <a:schemeClr val="lt2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831436A-7AD8-49D1-81F7-A772406FEF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35310" y="996541"/>
            <a:ext cx="10357607" cy="286275"/>
          </a:xfrm>
        </p:spPr>
        <p:txBody>
          <a:bodyPr>
            <a:noAutofit/>
          </a:bodyPr>
          <a:lstStyle/>
          <a:p>
            <a:r>
              <a:rPr lang="ru-RU" sz="3600" b="1" dirty="0" err="1">
                <a:solidFill>
                  <a:srgbClr val="FF0000"/>
                </a:solidFill>
              </a:rPr>
              <a:t>Основи</a:t>
            </a:r>
            <a:r>
              <a:rPr lang="ru-RU" sz="3600" b="1" dirty="0">
                <a:solidFill>
                  <a:srgbClr val="FF0000"/>
                </a:solidFill>
              </a:rPr>
              <a:t> статистики та </a:t>
            </a:r>
            <a:r>
              <a:rPr lang="ru-RU" sz="3600" b="1" dirty="0" err="1">
                <a:solidFill>
                  <a:srgbClr val="FF0000"/>
                </a:solidFill>
              </a:rPr>
              <a:t>аналізу</a:t>
            </a:r>
            <a:r>
              <a:rPr lang="ru-RU" sz="3600" b="1" dirty="0">
                <a:solidFill>
                  <a:srgbClr val="FF0000"/>
                </a:solidFill>
              </a:rPr>
              <a:t> </a:t>
            </a:r>
            <a:r>
              <a:rPr lang="ru-RU" sz="3600" b="1" dirty="0" err="1">
                <a:solidFill>
                  <a:srgbClr val="FF0000"/>
                </a:solidFill>
              </a:rPr>
              <a:t>даних</a:t>
            </a:r>
            <a:endParaRPr lang="ru-RU" sz="3600" b="1" dirty="0">
              <a:solidFill>
                <a:srgbClr val="FF0000"/>
              </a:solidFill>
            </a:endParaRPr>
          </a:p>
        </p:txBody>
      </p:sp>
      <p:sp>
        <p:nvSpPr>
          <p:cNvPr id="4" name="Підзаголовок 2">
            <a:extLst>
              <a:ext uri="{FF2B5EF4-FFF2-40B4-BE49-F238E27FC236}">
                <a16:creationId xmlns:a16="http://schemas.microsoft.com/office/drawing/2014/main" id="{BC6D2037-A6D6-4779-9F4E-69AEB61ECDB4}"/>
              </a:ext>
            </a:extLst>
          </p:cNvPr>
          <p:cNvSpPr txBox="1">
            <a:spLocks/>
          </p:cNvSpPr>
          <p:nvPr/>
        </p:nvSpPr>
        <p:spPr>
          <a:xfrm>
            <a:off x="151003" y="72721"/>
            <a:ext cx="12040998" cy="435178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L2-</a:t>
            </a:r>
            <a:r>
              <a:rPr lang="uk-UA" dirty="0">
                <a:solidFill>
                  <a:schemeClr val="accent1">
                    <a:lumMod val="75000"/>
                  </a:schemeClr>
                </a:solidFill>
              </a:rPr>
              <a:t>39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-</a:t>
            </a:r>
            <a:r>
              <a:rPr lang="uk-UA" dirty="0">
                <a:solidFill>
                  <a:schemeClr val="accent1">
                    <a:lumMod val="75000"/>
                  </a:schemeClr>
                </a:solidFill>
              </a:rPr>
              <a:t>39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    </a:t>
            </a:r>
            <a:r>
              <a:rPr lang="uk-UA" dirty="0">
                <a:solidFill>
                  <a:schemeClr val="accent1">
                    <a:lumMod val="75000"/>
                  </a:schemeClr>
                </a:solidFill>
              </a:rPr>
              <a:t>                   </a:t>
            </a:r>
            <a:r>
              <a:rPr lang="en-US" b="1" dirty="0">
                <a:hlinkClick r:id="rId2"/>
              </a:rPr>
              <a:t>www.k123.com.ua</a:t>
            </a:r>
            <a:r>
              <a:rPr lang="en-US" b="1" dirty="0"/>
              <a:t>      </a:t>
            </a:r>
            <a:r>
              <a:rPr lang="uk-UA" b="1" dirty="0"/>
              <a:t>                        </a:t>
            </a:r>
            <a:r>
              <a:rPr lang="uk-UA" i="1" dirty="0">
                <a:solidFill>
                  <a:schemeClr val="accent1">
                    <a:lumMod val="75000"/>
                  </a:schemeClr>
                </a:solidFill>
              </a:rPr>
              <a:t>Метрологія та стандартизація</a:t>
            </a:r>
            <a:r>
              <a:rPr lang="en-US" i="1" dirty="0">
                <a:solidFill>
                  <a:schemeClr val="accent1">
                    <a:lumMod val="75000"/>
                  </a:schemeClr>
                </a:solidFill>
              </a:rPr>
              <a:t>        </a:t>
            </a:r>
            <a:r>
              <a:rPr lang="en-US" sz="1300" i="1" dirty="0"/>
              <a:t>file:jMSC_L2.pptx </a:t>
            </a:r>
            <a:endParaRPr lang="uk-UA" sz="1300" i="1" dirty="0"/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97A71C26-AB85-406A-8A1F-E8D17C50BE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2763" y="1139678"/>
            <a:ext cx="119627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uk-UA" sz="2800" b="1" dirty="0"/>
              <a:t>Міри центральної тенденції</a:t>
            </a:r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B89A6D15-47DD-452D-84AE-9555FC8DCE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152" y="1662898"/>
            <a:ext cx="11962700" cy="26776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uk-UA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Нормальний розподіл (</a:t>
            </a:r>
            <a:r>
              <a:rPr kumimoji="0" lang="uk-UA" altLang="uk-UA" sz="2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Normal</a:t>
            </a:r>
            <a:r>
              <a:rPr kumimoji="0" lang="uk-UA" altLang="uk-UA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uk-UA" altLang="uk-UA" sz="2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distribution</a:t>
            </a:r>
            <a:r>
              <a:rPr kumimoji="0" lang="uk-UA" altLang="uk-UA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uk-UA" sz="2800" b="1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Розподіл</a:t>
            </a:r>
            <a:r>
              <a:rPr kumimoji="0" lang="uk-UA" altLang="uk-UA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у якому </a:t>
            </a:r>
            <a:r>
              <a:rPr kumimoji="0" lang="uk-UA" altLang="uk-UA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всі три міри центральної тенденції збігаються </a:t>
            </a:r>
            <a:r>
              <a:rPr kumimoji="0" lang="uk-UA" altLang="uk-UA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– тобто середнє дорівнює медіані і дорівнює моді, </a:t>
            </a:r>
            <a:r>
              <a:rPr kumimoji="0" lang="uk-UA" altLang="uk-UA" sz="2800" b="1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називається нормальним </a:t>
            </a:r>
            <a:r>
              <a:rPr kumimoji="0" lang="uk-UA" altLang="uk-UA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(є ще інші характеристики нормального розподілу, але про них згодом – а ці є основними).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uk-UA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          </a:t>
            </a:r>
          </a:p>
        </p:txBody>
      </p:sp>
      <p:pic>
        <p:nvPicPr>
          <p:cNvPr id="13318" name="Picture 6">
            <a:extLst>
              <a:ext uri="{FF2B5EF4-FFF2-40B4-BE49-F238E27FC236}">
                <a16:creationId xmlns:a16="http://schemas.microsoft.com/office/drawing/2014/main" id="{7F844389-FFA1-42F5-8239-72E84D14DF1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34641" y="3933453"/>
            <a:ext cx="2695575" cy="1562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319" name="Picture 7">
            <a:extLst>
              <a:ext uri="{FF2B5EF4-FFF2-40B4-BE49-F238E27FC236}">
                <a16:creationId xmlns:a16="http://schemas.microsoft.com/office/drawing/2014/main" id="{22F7AA47-F266-46CE-9602-771CFE63E71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93741" y="3933453"/>
            <a:ext cx="2695575" cy="1562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320" name="Picture 8">
            <a:extLst>
              <a:ext uri="{FF2B5EF4-FFF2-40B4-BE49-F238E27FC236}">
                <a16:creationId xmlns:a16="http://schemas.microsoft.com/office/drawing/2014/main" id="{B34EEE1C-5591-440A-93FB-4D7FD5774CC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2841" y="3933453"/>
            <a:ext cx="2695575" cy="1562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C44493DD-7A70-4AEA-8A11-77451F420E30}"/>
              </a:ext>
            </a:extLst>
          </p:cNvPr>
          <p:cNvSpPr txBox="1"/>
          <p:nvPr/>
        </p:nvSpPr>
        <p:spPr>
          <a:xfrm>
            <a:off x="332763" y="5861459"/>
            <a:ext cx="11160154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800" dirty="0"/>
              <a:t>При </a:t>
            </a:r>
            <a:r>
              <a:rPr lang="ru-RU" sz="2800" dirty="0" err="1"/>
              <a:t>цьому</a:t>
            </a:r>
            <a:r>
              <a:rPr lang="ru-RU" sz="2800" dirty="0"/>
              <a:t>, </a:t>
            </a:r>
            <a:r>
              <a:rPr lang="ru-RU" sz="2800" dirty="0">
                <a:solidFill>
                  <a:srgbClr val="0070C0"/>
                </a:solidFill>
              </a:rPr>
              <a:t>95% </a:t>
            </a:r>
            <a:r>
              <a:rPr lang="ru-RU" sz="2800" dirty="0" err="1">
                <a:solidFill>
                  <a:srgbClr val="0070C0"/>
                </a:solidFill>
              </a:rPr>
              <a:t>значень</a:t>
            </a:r>
            <a:r>
              <a:rPr lang="ru-RU" sz="2800" dirty="0">
                <a:solidFill>
                  <a:srgbClr val="0070C0"/>
                </a:solidFill>
              </a:rPr>
              <a:t> – в межах </a:t>
            </a:r>
            <a:r>
              <a:rPr lang="ru-RU" sz="2800" dirty="0" err="1">
                <a:solidFill>
                  <a:srgbClr val="0070C0"/>
                </a:solidFill>
              </a:rPr>
              <a:t>двох</a:t>
            </a:r>
            <a:r>
              <a:rPr lang="ru-RU" sz="2800" dirty="0">
                <a:solidFill>
                  <a:srgbClr val="0070C0"/>
                </a:solidFill>
              </a:rPr>
              <a:t> </a:t>
            </a:r>
            <a:r>
              <a:rPr lang="ru-RU" sz="2800" dirty="0" err="1">
                <a:solidFill>
                  <a:srgbClr val="0070C0"/>
                </a:solidFill>
              </a:rPr>
              <a:t>стандартних</a:t>
            </a:r>
            <a:r>
              <a:rPr lang="ru-RU" sz="2800" dirty="0">
                <a:solidFill>
                  <a:srgbClr val="0070C0"/>
                </a:solidFill>
              </a:rPr>
              <a:t> </a:t>
            </a:r>
            <a:r>
              <a:rPr lang="ru-RU" sz="2800" dirty="0" err="1">
                <a:solidFill>
                  <a:srgbClr val="0070C0"/>
                </a:solidFill>
              </a:rPr>
              <a:t>відхилень</a:t>
            </a:r>
            <a:r>
              <a:rPr lang="ru-RU" sz="2800" dirty="0">
                <a:solidFill>
                  <a:srgbClr val="0070C0"/>
                </a:solidFill>
              </a:rPr>
              <a:t> </a:t>
            </a:r>
            <a:r>
              <a:rPr lang="ru-RU" sz="2800" dirty="0" err="1"/>
              <a:t>від</a:t>
            </a:r>
            <a:r>
              <a:rPr lang="ru-RU" sz="2800" dirty="0"/>
              <a:t> </a:t>
            </a:r>
            <a:r>
              <a:rPr lang="ru-RU" sz="2800" dirty="0" err="1"/>
              <a:t>середнього</a:t>
            </a:r>
            <a:r>
              <a:rPr lang="ru-RU" sz="2800" dirty="0"/>
              <a:t>, а </a:t>
            </a:r>
            <a:r>
              <a:rPr lang="ru-RU" sz="2800" dirty="0">
                <a:solidFill>
                  <a:srgbClr val="0070C0"/>
                </a:solidFill>
              </a:rPr>
              <a:t>99.7% – в межах </a:t>
            </a:r>
            <a:r>
              <a:rPr lang="ru-RU" sz="2800" dirty="0" err="1">
                <a:solidFill>
                  <a:srgbClr val="0070C0"/>
                </a:solidFill>
              </a:rPr>
              <a:t>трьох</a:t>
            </a:r>
            <a:r>
              <a:rPr lang="ru-RU" sz="2800" dirty="0">
                <a:solidFill>
                  <a:srgbClr val="0070C0"/>
                </a:solidFill>
              </a:rPr>
              <a:t> </a:t>
            </a:r>
            <a:r>
              <a:rPr lang="ru-RU" sz="2800" dirty="0" err="1">
                <a:solidFill>
                  <a:srgbClr val="0070C0"/>
                </a:solidFill>
              </a:rPr>
              <a:t>стандартних</a:t>
            </a:r>
            <a:r>
              <a:rPr lang="ru-RU" sz="2800" dirty="0">
                <a:solidFill>
                  <a:srgbClr val="0070C0"/>
                </a:solidFill>
              </a:rPr>
              <a:t> </a:t>
            </a:r>
            <a:r>
              <a:rPr lang="ru-RU" sz="2800" dirty="0" err="1">
                <a:solidFill>
                  <a:srgbClr val="0070C0"/>
                </a:solidFill>
              </a:rPr>
              <a:t>відхилень</a:t>
            </a:r>
            <a:r>
              <a:rPr lang="ru-RU" sz="2800" dirty="0"/>
              <a:t>.</a:t>
            </a:r>
            <a:endParaRPr lang="uk-UA" sz="2800" dirty="0"/>
          </a:p>
        </p:txBody>
      </p:sp>
    </p:spTree>
    <p:extLst>
      <p:ext uri="{BB962C8B-B14F-4D97-AF65-F5344CB8AC3E}">
        <p14:creationId xmlns:p14="http://schemas.microsoft.com/office/powerpoint/2010/main" val="6703826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кутник 4">
            <a:extLst>
              <a:ext uri="{FF2B5EF4-FFF2-40B4-BE49-F238E27FC236}">
                <a16:creationId xmlns:a16="http://schemas.microsoft.com/office/drawing/2014/main" id="{CBC38BCA-96F6-49B5-BC6D-8B29D9A418C9}"/>
              </a:ext>
            </a:extLst>
          </p:cNvPr>
          <p:cNvSpPr/>
          <p:nvPr/>
        </p:nvSpPr>
        <p:spPr>
          <a:xfrm>
            <a:off x="1" y="72721"/>
            <a:ext cx="12192000" cy="363507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003">
            <a:schemeClr val="lt2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831436A-7AD8-49D1-81F7-A772406FEF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35310" y="996541"/>
            <a:ext cx="10357607" cy="286275"/>
          </a:xfrm>
        </p:spPr>
        <p:txBody>
          <a:bodyPr>
            <a:noAutofit/>
          </a:bodyPr>
          <a:lstStyle/>
          <a:p>
            <a:r>
              <a:rPr lang="uk-UA" sz="480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Вимірювання фізичних величин</a:t>
            </a:r>
            <a:endParaRPr lang="uk-UA" sz="4800" b="1" dirty="0">
              <a:solidFill>
                <a:srgbClr val="FF0000"/>
              </a:solidFill>
            </a:endParaRPr>
          </a:p>
        </p:txBody>
      </p:sp>
      <p:sp>
        <p:nvSpPr>
          <p:cNvPr id="4" name="Підзаголовок 2">
            <a:extLst>
              <a:ext uri="{FF2B5EF4-FFF2-40B4-BE49-F238E27FC236}">
                <a16:creationId xmlns:a16="http://schemas.microsoft.com/office/drawing/2014/main" id="{BC6D2037-A6D6-4779-9F4E-69AEB61ECDB4}"/>
              </a:ext>
            </a:extLst>
          </p:cNvPr>
          <p:cNvSpPr txBox="1">
            <a:spLocks/>
          </p:cNvSpPr>
          <p:nvPr/>
        </p:nvSpPr>
        <p:spPr>
          <a:xfrm>
            <a:off x="151003" y="72721"/>
            <a:ext cx="12040998" cy="435178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L2-</a:t>
            </a:r>
            <a:r>
              <a:rPr lang="uk-UA" dirty="0">
                <a:solidFill>
                  <a:schemeClr val="accent1">
                    <a:lumMod val="75000"/>
                  </a:schemeClr>
                </a:solidFill>
              </a:rPr>
              <a:t>7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-</a:t>
            </a:r>
            <a:r>
              <a:rPr lang="uk-UA" dirty="0">
                <a:solidFill>
                  <a:schemeClr val="accent1">
                    <a:lumMod val="75000"/>
                  </a:schemeClr>
                </a:solidFill>
              </a:rPr>
              <a:t>39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    </a:t>
            </a:r>
            <a:r>
              <a:rPr lang="uk-UA" dirty="0">
                <a:solidFill>
                  <a:schemeClr val="accent1">
                    <a:lumMod val="75000"/>
                  </a:schemeClr>
                </a:solidFill>
              </a:rPr>
              <a:t>                   </a:t>
            </a:r>
            <a:r>
              <a:rPr lang="en-US" b="1" dirty="0">
                <a:hlinkClick r:id="rId2"/>
              </a:rPr>
              <a:t>www.k123.com.ua</a:t>
            </a:r>
            <a:r>
              <a:rPr lang="en-US" b="1" dirty="0"/>
              <a:t>      </a:t>
            </a:r>
            <a:r>
              <a:rPr lang="uk-UA" b="1" dirty="0"/>
              <a:t>                        </a:t>
            </a:r>
            <a:r>
              <a:rPr lang="uk-UA" i="1" dirty="0">
                <a:solidFill>
                  <a:schemeClr val="accent1">
                    <a:lumMod val="75000"/>
                  </a:schemeClr>
                </a:solidFill>
              </a:rPr>
              <a:t>Метрологія та стандартизація</a:t>
            </a:r>
            <a:r>
              <a:rPr lang="en-US" i="1" dirty="0">
                <a:solidFill>
                  <a:schemeClr val="accent1">
                    <a:lumMod val="75000"/>
                  </a:schemeClr>
                </a:solidFill>
              </a:rPr>
              <a:t>        </a:t>
            </a:r>
            <a:r>
              <a:rPr lang="en-US" sz="1300" i="1" dirty="0"/>
              <a:t>file:jMSC_L2.pptx </a:t>
            </a:r>
            <a:endParaRPr lang="uk-UA" sz="1300" i="1" dirty="0"/>
          </a:p>
        </p:txBody>
      </p:sp>
      <p:sp>
        <p:nvSpPr>
          <p:cNvPr id="7" name="Підзаголовок 2">
            <a:extLst>
              <a:ext uri="{FF2B5EF4-FFF2-40B4-BE49-F238E27FC236}">
                <a16:creationId xmlns:a16="http://schemas.microsoft.com/office/drawing/2014/main" id="{15E4339B-1D76-46DF-9EF8-64AD21EF514B}"/>
              </a:ext>
            </a:extLst>
          </p:cNvPr>
          <p:cNvSpPr txBox="1">
            <a:spLocks/>
          </p:cNvSpPr>
          <p:nvPr/>
        </p:nvSpPr>
        <p:spPr>
          <a:xfrm>
            <a:off x="1276524" y="1931350"/>
            <a:ext cx="10644859" cy="444428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uk-UA" sz="4000" dirty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</a:rPr>
              <a:t>На практиці … </a:t>
            </a:r>
          </a:p>
          <a:p>
            <a:r>
              <a:rPr lang="uk-UA" sz="9600" b="1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Похибки вимірювань</a:t>
            </a:r>
            <a:endParaRPr lang="uk-UA" sz="96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98769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кутник 4">
            <a:extLst>
              <a:ext uri="{FF2B5EF4-FFF2-40B4-BE49-F238E27FC236}">
                <a16:creationId xmlns:a16="http://schemas.microsoft.com/office/drawing/2014/main" id="{CBC38BCA-96F6-49B5-BC6D-8B29D9A418C9}"/>
              </a:ext>
            </a:extLst>
          </p:cNvPr>
          <p:cNvSpPr/>
          <p:nvPr/>
        </p:nvSpPr>
        <p:spPr>
          <a:xfrm>
            <a:off x="1" y="72721"/>
            <a:ext cx="12192000" cy="363507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003">
            <a:schemeClr val="lt2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831436A-7AD8-49D1-81F7-A772406FEF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35310" y="996541"/>
            <a:ext cx="10357607" cy="286275"/>
          </a:xfrm>
        </p:spPr>
        <p:txBody>
          <a:bodyPr>
            <a:noAutofit/>
          </a:bodyPr>
          <a:lstStyle/>
          <a:p>
            <a:r>
              <a:rPr lang="uk-UA" sz="480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Вимірювання фізичних величин</a:t>
            </a:r>
            <a:endParaRPr lang="uk-UA" sz="4800" b="1" dirty="0">
              <a:solidFill>
                <a:srgbClr val="FF0000"/>
              </a:solidFill>
            </a:endParaRPr>
          </a:p>
        </p:txBody>
      </p:sp>
      <p:sp>
        <p:nvSpPr>
          <p:cNvPr id="4" name="Підзаголовок 2">
            <a:extLst>
              <a:ext uri="{FF2B5EF4-FFF2-40B4-BE49-F238E27FC236}">
                <a16:creationId xmlns:a16="http://schemas.microsoft.com/office/drawing/2014/main" id="{BC6D2037-A6D6-4779-9F4E-69AEB61ECDB4}"/>
              </a:ext>
            </a:extLst>
          </p:cNvPr>
          <p:cNvSpPr txBox="1">
            <a:spLocks/>
          </p:cNvSpPr>
          <p:nvPr/>
        </p:nvSpPr>
        <p:spPr>
          <a:xfrm>
            <a:off x="151003" y="72721"/>
            <a:ext cx="12040998" cy="435178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L2-</a:t>
            </a:r>
            <a:r>
              <a:rPr lang="uk-UA" dirty="0">
                <a:solidFill>
                  <a:schemeClr val="accent1">
                    <a:lumMod val="75000"/>
                  </a:schemeClr>
                </a:solidFill>
              </a:rPr>
              <a:t>7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-</a:t>
            </a:r>
            <a:r>
              <a:rPr lang="uk-UA" dirty="0">
                <a:solidFill>
                  <a:schemeClr val="accent1">
                    <a:lumMod val="75000"/>
                  </a:schemeClr>
                </a:solidFill>
              </a:rPr>
              <a:t>39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    </a:t>
            </a:r>
            <a:r>
              <a:rPr lang="uk-UA" dirty="0">
                <a:solidFill>
                  <a:schemeClr val="accent1">
                    <a:lumMod val="75000"/>
                  </a:schemeClr>
                </a:solidFill>
              </a:rPr>
              <a:t>                   </a:t>
            </a:r>
            <a:r>
              <a:rPr lang="en-US" b="1" dirty="0">
                <a:hlinkClick r:id="rId2"/>
              </a:rPr>
              <a:t>www.k123.com.ua</a:t>
            </a:r>
            <a:r>
              <a:rPr lang="en-US" b="1" dirty="0"/>
              <a:t>      </a:t>
            </a:r>
            <a:r>
              <a:rPr lang="uk-UA" b="1" dirty="0"/>
              <a:t>                        </a:t>
            </a:r>
            <a:r>
              <a:rPr lang="uk-UA" i="1" dirty="0">
                <a:solidFill>
                  <a:schemeClr val="accent1">
                    <a:lumMod val="75000"/>
                  </a:schemeClr>
                </a:solidFill>
              </a:rPr>
              <a:t>Метрологія та стандартизація</a:t>
            </a:r>
            <a:r>
              <a:rPr lang="en-US" i="1" dirty="0">
                <a:solidFill>
                  <a:schemeClr val="accent1">
                    <a:lumMod val="75000"/>
                  </a:schemeClr>
                </a:solidFill>
              </a:rPr>
              <a:t>        </a:t>
            </a:r>
            <a:r>
              <a:rPr lang="en-US" sz="1300" i="1" dirty="0"/>
              <a:t>file:jMSC_L2.pptx </a:t>
            </a:r>
            <a:endParaRPr lang="uk-UA" sz="1300" i="1" dirty="0"/>
          </a:p>
        </p:txBody>
      </p:sp>
      <p:sp>
        <p:nvSpPr>
          <p:cNvPr id="7" name="Підзаголовок 2">
            <a:extLst>
              <a:ext uri="{FF2B5EF4-FFF2-40B4-BE49-F238E27FC236}">
                <a16:creationId xmlns:a16="http://schemas.microsoft.com/office/drawing/2014/main" id="{15E4339B-1D76-46DF-9EF8-64AD21EF514B}"/>
              </a:ext>
            </a:extLst>
          </p:cNvPr>
          <p:cNvSpPr txBox="1">
            <a:spLocks/>
          </p:cNvSpPr>
          <p:nvPr/>
        </p:nvSpPr>
        <p:spPr>
          <a:xfrm>
            <a:off x="1276524" y="1931350"/>
            <a:ext cx="10644859" cy="4444283"/>
          </a:xfrm>
          <a:prstGeom prst="rect">
            <a:avLst/>
          </a:prstGeom>
        </p:spPr>
        <p:txBody>
          <a:bodyPr vert="horz" lIns="91440" tIns="45720" rIns="91440" bIns="45720" numCol="6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uk-UA" sz="800" b="1" dirty="0">
                <a:solidFill>
                  <a:srgbClr val="FF0000"/>
                </a:solidFill>
                <a:latin typeface="Arial" panose="020B0604020202020204" pitchFamily="34" charset="0"/>
              </a:rPr>
              <a:t>Вихідні данні</a:t>
            </a:r>
          </a:p>
          <a:p>
            <a:r>
              <a:rPr lang="en-US" sz="800" b="1" dirty="0">
                <a:solidFill>
                  <a:srgbClr val="FF0000"/>
                </a:solidFill>
                <a:latin typeface="Arial" panose="020B0604020202020204" pitchFamily="34" charset="0"/>
              </a:rPr>
              <a:t>http://www.k123.com.ua/jms_vv31_m3.html</a:t>
            </a:r>
            <a:endParaRPr lang="uk-UA" sz="800" b="1" dirty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r>
              <a:rPr lang="en-US" sz="800" b="1" dirty="0">
                <a:solidFill>
                  <a:srgbClr val="FF0000"/>
                </a:solidFill>
                <a:latin typeface="Arial" panose="020B0604020202020204" pitchFamily="34" charset="0"/>
              </a:rPr>
              <a:t>http://msc.k123.com.ua/job_11.html</a:t>
            </a:r>
            <a:endParaRPr lang="uk-UA" sz="800" b="1" dirty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r>
              <a:rPr lang="en-US" sz="800" b="1" dirty="0">
                <a:solidFill>
                  <a:srgbClr val="FF0000"/>
                </a:solidFill>
                <a:latin typeface="Arial" panose="020B0604020202020204" pitchFamily="34" charset="0"/>
              </a:rPr>
              <a:t>http://msc.k123.com.ua/job1/v22.txt</a:t>
            </a:r>
            <a:endParaRPr lang="uk-UA" sz="800" b="1" dirty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r>
              <a:rPr lang="en-US" sz="1100" b="1" dirty="0">
                <a:effectLst/>
                <a:latin typeface="Arial" panose="020B0604020202020204" pitchFamily="34" charset="0"/>
              </a:rPr>
              <a:t>p[1]=1.827619199225792</a:t>
            </a:r>
          </a:p>
          <a:p>
            <a:r>
              <a:rPr lang="en-US" sz="800" dirty="0">
                <a:effectLst/>
                <a:latin typeface="Arial" panose="020B0604020202020204" pitchFamily="34" charset="0"/>
              </a:rPr>
              <a:t>	p[2]=0.3903692355955775</a:t>
            </a:r>
          </a:p>
          <a:p>
            <a:r>
              <a:rPr lang="en-US" sz="800" dirty="0">
                <a:effectLst/>
                <a:latin typeface="Arial" panose="020B0604020202020204" pitchFamily="34" charset="0"/>
              </a:rPr>
              <a:t>	p[3]=0.9647810497032392</a:t>
            </a:r>
          </a:p>
          <a:p>
            <a:r>
              <a:rPr lang="en-US" sz="800" dirty="0">
                <a:effectLst/>
                <a:latin typeface="Arial" panose="020B0604020202020204" pitchFamily="34" charset="0"/>
              </a:rPr>
              <a:t>	p[4]=0.7108801143185723</a:t>
            </a:r>
          </a:p>
          <a:p>
            <a:r>
              <a:rPr lang="en-US" sz="800" dirty="0">
                <a:effectLst/>
                <a:latin typeface="Arial" panose="020B0604020202020204" pitchFamily="34" charset="0"/>
              </a:rPr>
              <a:t>	p[5]=0.5044777533707618</a:t>
            </a:r>
          </a:p>
          <a:p>
            <a:r>
              <a:rPr lang="en-US" sz="800" dirty="0">
                <a:effectLst/>
                <a:latin typeface="Arial" panose="020B0604020202020204" pitchFamily="34" charset="0"/>
              </a:rPr>
              <a:t>	p[6]=0.8311254454429657</a:t>
            </a:r>
          </a:p>
          <a:p>
            <a:r>
              <a:rPr lang="en-US" sz="800" dirty="0">
                <a:effectLst/>
                <a:latin typeface="Arial" panose="020B0604020202020204" pitchFamily="34" charset="0"/>
              </a:rPr>
              <a:t>	p[7]=1.225147778507649</a:t>
            </a:r>
          </a:p>
          <a:p>
            <a:r>
              <a:rPr lang="en-US" sz="800" dirty="0">
                <a:effectLst/>
                <a:latin typeface="Arial" panose="020B0604020202020204" pitchFamily="34" charset="0"/>
              </a:rPr>
              <a:t>	p[8]=1.683625310671843</a:t>
            </a:r>
          </a:p>
          <a:p>
            <a:r>
              <a:rPr lang="en-US" sz="800" dirty="0">
                <a:effectLst/>
                <a:latin typeface="Arial" panose="020B0604020202020204" pitchFamily="34" charset="0"/>
              </a:rPr>
              <a:t>	p[9]=1.011178889287624</a:t>
            </a:r>
          </a:p>
          <a:p>
            <a:r>
              <a:rPr lang="en-US" sz="800" dirty="0">
                <a:effectLst/>
                <a:latin typeface="Arial" panose="020B0604020202020204" pitchFamily="34" charset="0"/>
              </a:rPr>
              <a:t>	p[10]=1.356923990037029</a:t>
            </a:r>
          </a:p>
          <a:p>
            <a:r>
              <a:rPr lang="en-US" sz="800" dirty="0">
                <a:effectLst/>
                <a:latin typeface="Arial" panose="020B0604020202020204" pitchFamily="34" charset="0"/>
              </a:rPr>
              <a:t>	p[11]=0.07278663179984379</a:t>
            </a:r>
          </a:p>
          <a:p>
            <a:r>
              <a:rPr lang="en-US" sz="800" dirty="0">
                <a:effectLst/>
                <a:latin typeface="Arial" panose="020B0604020202020204" pitchFamily="34" charset="0"/>
              </a:rPr>
              <a:t>	p[12]=1.250595036683614</a:t>
            </a:r>
          </a:p>
          <a:p>
            <a:r>
              <a:rPr lang="en-US" sz="800" dirty="0">
                <a:effectLst/>
                <a:latin typeface="Arial" panose="020B0604020202020204" pitchFamily="34" charset="0"/>
              </a:rPr>
              <a:t>	p[13]=1.987462915738964</a:t>
            </a:r>
          </a:p>
          <a:p>
            <a:r>
              <a:rPr lang="en-US" sz="800" dirty="0">
                <a:effectLst/>
                <a:latin typeface="Arial" panose="020B0604020202020204" pitchFamily="34" charset="0"/>
              </a:rPr>
              <a:t>	p[14]=0.08317849230889962</a:t>
            </a:r>
          </a:p>
          <a:p>
            <a:r>
              <a:rPr lang="en-US" sz="800" dirty="0">
                <a:effectLst/>
                <a:latin typeface="Arial" panose="020B0604020202020204" pitchFamily="34" charset="0"/>
              </a:rPr>
              <a:t>	p[15]=1.265250778733202</a:t>
            </a:r>
          </a:p>
          <a:p>
            <a:r>
              <a:rPr lang="en-US" sz="800" dirty="0">
                <a:effectLst/>
                <a:latin typeface="Arial" panose="020B0604020202020204" pitchFamily="34" charset="0"/>
              </a:rPr>
              <a:t>	p[16]=1.186304363033953</a:t>
            </a:r>
          </a:p>
          <a:p>
            <a:r>
              <a:rPr lang="en-US" sz="800" dirty="0">
                <a:effectLst/>
                <a:latin typeface="Arial" panose="020B0604020202020204" pitchFamily="34" charset="0"/>
              </a:rPr>
              <a:t>	p[17]=1.309315532229015</a:t>
            </a:r>
          </a:p>
          <a:p>
            <a:r>
              <a:rPr lang="en-US" sz="800" dirty="0">
                <a:effectLst/>
                <a:latin typeface="Arial" panose="020B0604020202020204" pitchFamily="34" charset="0"/>
              </a:rPr>
              <a:t>	p[18]=0.9414213480673288</a:t>
            </a:r>
          </a:p>
          <a:p>
            <a:r>
              <a:rPr lang="en-US" sz="800" dirty="0">
                <a:effectLst/>
                <a:latin typeface="Arial" panose="020B0604020202020204" pitchFamily="34" charset="0"/>
              </a:rPr>
              <a:t>	p[19]=0.103847107329035</a:t>
            </a:r>
          </a:p>
          <a:p>
            <a:r>
              <a:rPr lang="en-US" sz="800" dirty="0">
                <a:effectLst/>
                <a:latin typeface="Arial" panose="020B0604020202020204" pitchFamily="34" charset="0"/>
              </a:rPr>
              <a:t>	p[20]=0.004655760750627902</a:t>
            </a:r>
          </a:p>
          <a:p>
            <a:r>
              <a:rPr lang="en-US" sz="800" dirty="0">
                <a:effectLst/>
                <a:latin typeface="Arial" panose="020B0604020202020204" pitchFamily="34" charset="0"/>
              </a:rPr>
              <a:t>	p[21]=0.6312153925718231</a:t>
            </a:r>
          </a:p>
          <a:p>
            <a:r>
              <a:rPr lang="en-US" sz="800" dirty="0">
                <a:effectLst/>
                <a:latin typeface="Arial" panose="020B0604020202020204" pitchFamily="34" charset="0"/>
              </a:rPr>
              <a:t>	p[22]=1.720459052489623</a:t>
            </a:r>
          </a:p>
          <a:p>
            <a:r>
              <a:rPr lang="en-US" sz="800" dirty="0">
                <a:effectLst/>
                <a:latin typeface="Arial" panose="020B0604020202020204" pitchFamily="34" charset="0"/>
              </a:rPr>
              <a:t>	p[23]=0.08413095308171359</a:t>
            </a:r>
          </a:p>
          <a:p>
            <a:r>
              <a:rPr lang="en-US" sz="800" dirty="0">
                <a:effectLst/>
                <a:latin typeface="Arial" panose="020B0604020202020204" pitchFamily="34" charset="0"/>
              </a:rPr>
              <a:t>	p[24]=1.697339885698787</a:t>
            </a:r>
          </a:p>
          <a:p>
            <a:r>
              <a:rPr lang="en-US" sz="800" dirty="0">
                <a:effectLst/>
                <a:latin typeface="Arial" panose="020B0604020202020204" pitchFamily="34" charset="0"/>
              </a:rPr>
              <a:t>	p[25]=0.4659551214888729</a:t>
            </a:r>
          </a:p>
          <a:p>
            <a:r>
              <a:rPr lang="en-US" sz="800" dirty="0">
                <a:effectLst/>
                <a:latin typeface="Arial" panose="020B0604020202020204" pitchFamily="34" charset="0"/>
              </a:rPr>
              <a:t>	p[26]=1.382228389244319</a:t>
            </a:r>
          </a:p>
          <a:p>
            <a:r>
              <a:rPr lang="en-US" sz="800" dirty="0">
                <a:effectLst/>
                <a:latin typeface="Arial" panose="020B0604020202020204" pitchFamily="34" charset="0"/>
              </a:rPr>
              <a:t>	p[27]=1.223111616387312</a:t>
            </a:r>
          </a:p>
          <a:p>
            <a:r>
              <a:rPr lang="en-US" sz="800" dirty="0">
                <a:effectLst/>
                <a:latin typeface="Arial" panose="020B0604020202020204" pitchFamily="34" charset="0"/>
              </a:rPr>
              <a:t>	p[28]=1.74228361554531</a:t>
            </a:r>
          </a:p>
          <a:p>
            <a:r>
              <a:rPr lang="en-US" sz="800" dirty="0">
                <a:effectLst/>
                <a:latin typeface="Arial" panose="020B0604020202020204" pitchFamily="34" charset="0"/>
              </a:rPr>
              <a:t>	p[29]=0.303489027934825</a:t>
            </a:r>
          </a:p>
          <a:p>
            <a:r>
              <a:rPr lang="en-US" sz="800" dirty="0">
                <a:effectLst/>
                <a:latin typeface="Arial" panose="020B0604020202020204" pitchFamily="34" charset="0"/>
              </a:rPr>
              <a:t>	p[30]=1.272335379002933</a:t>
            </a:r>
          </a:p>
          <a:p>
            <a:r>
              <a:rPr lang="en-US" sz="800" dirty="0">
                <a:effectLst/>
                <a:latin typeface="Arial" panose="020B0604020202020204" pitchFamily="34" charset="0"/>
              </a:rPr>
              <a:t>	p[31]=1.317065631954353</a:t>
            </a:r>
          </a:p>
          <a:p>
            <a:r>
              <a:rPr lang="en-US" sz="800" dirty="0">
                <a:effectLst/>
                <a:latin typeface="Arial" panose="020B0604020202020204" pitchFamily="34" charset="0"/>
              </a:rPr>
              <a:t>	p[32]=1.181243957200707</a:t>
            </a:r>
          </a:p>
          <a:p>
            <a:r>
              <a:rPr lang="en-US" sz="800" dirty="0">
                <a:effectLst/>
                <a:latin typeface="Arial" panose="020B0604020202020204" pitchFamily="34" charset="0"/>
              </a:rPr>
              <a:t>	p[33]=0.9368939913234371</a:t>
            </a:r>
          </a:p>
          <a:p>
            <a:r>
              <a:rPr lang="en-US" sz="800" dirty="0">
                <a:effectLst/>
                <a:latin typeface="Arial" panose="020B0604020202020204" pitchFamily="34" charset="0"/>
              </a:rPr>
              <a:t>	p[34]=1.54169472917822</a:t>
            </a:r>
          </a:p>
          <a:p>
            <a:r>
              <a:rPr lang="en-US" sz="800" dirty="0">
                <a:effectLst/>
                <a:latin typeface="Arial" panose="020B0604020202020204" pitchFamily="34" charset="0"/>
              </a:rPr>
              <a:t>	p[35]=1.40910548616748</a:t>
            </a:r>
          </a:p>
          <a:p>
            <a:r>
              <a:rPr lang="en-US" sz="800" dirty="0">
                <a:effectLst/>
                <a:latin typeface="Arial" panose="020B0604020202020204" pitchFamily="34" charset="0"/>
              </a:rPr>
              <a:t>	p[36]=1.031545302310608</a:t>
            </a:r>
          </a:p>
          <a:p>
            <a:r>
              <a:rPr lang="en-US" sz="800" dirty="0">
                <a:effectLst/>
                <a:latin typeface="Arial" panose="020B0604020202020204" pitchFamily="34" charset="0"/>
              </a:rPr>
              <a:t>	p[37]=1.497207059533352</a:t>
            </a:r>
          </a:p>
          <a:p>
            <a:r>
              <a:rPr lang="en-US" sz="800" dirty="0">
                <a:effectLst/>
                <a:latin typeface="Arial" panose="020B0604020202020204" pitchFamily="34" charset="0"/>
              </a:rPr>
              <a:t>	p[38]=0.6401029912938667</a:t>
            </a:r>
          </a:p>
          <a:p>
            <a:r>
              <a:rPr lang="en-US" sz="800" dirty="0">
                <a:effectLst/>
                <a:latin typeface="Arial" panose="020B0604020202020204" pitchFamily="34" charset="0"/>
              </a:rPr>
              <a:t>	p[39]=0.9054125790062817</a:t>
            </a:r>
          </a:p>
          <a:p>
            <a:r>
              <a:rPr lang="en-US" sz="800" dirty="0">
                <a:effectLst/>
                <a:latin typeface="Arial" panose="020B0604020202020204" pitchFamily="34" charset="0"/>
              </a:rPr>
              <a:t>	p[40]=0.2564240158959965</a:t>
            </a:r>
          </a:p>
          <a:p>
            <a:r>
              <a:rPr lang="en-US" sz="800" dirty="0">
                <a:effectLst/>
                <a:latin typeface="Arial" panose="020B0604020202020204" pitchFamily="34" charset="0"/>
              </a:rPr>
              <a:t>	p[41]=1.345221402634354</a:t>
            </a:r>
          </a:p>
          <a:p>
            <a:r>
              <a:rPr lang="en-US" sz="800" dirty="0">
                <a:effectLst/>
                <a:latin typeface="Arial" panose="020B0604020202020204" pitchFamily="34" charset="0"/>
              </a:rPr>
              <a:t>	p[42]=0.03273845969859712</a:t>
            </a:r>
          </a:p>
          <a:p>
            <a:r>
              <a:rPr lang="en-US" sz="800" dirty="0">
                <a:effectLst/>
                <a:latin typeface="Arial" panose="020B0604020202020204" pitchFamily="34" charset="0"/>
              </a:rPr>
              <a:t>	p[43]=1.564960032495102</a:t>
            </a:r>
          </a:p>
          <a:p>
            <a:r>
              <a:rPr lang="en-US" sz="800" dirty="0">
                <a:effectLst/>
                <a:latin typeface="Arial" panose="020B0604020202020204" pitchFamily="34" charset="0"/>
              </a:rPr>
              <a:t>	p[44]=0.5267330078123171</a:t>
            </a:r>
          </a:p>
          <a:p>
            <a:r>
              <a:rPr lang="en-US" sz="800" dirty="0">
                <a:effectLst/>
                <a:latin typeface="Arial" panose="020B0604020202020204" pitchFamily="34" charset="0"/>
              </a:rPr>
              <a:t>	p[45]=0.3256705987407749</a:t>
            </a:r>
          </a:p>
          <a:p>
            <a:r>
              <a:rPr lang="en-US" sz="800" dirty="0">
                <a:effectLst/>
                <a:latin typeface="Arial" panose="020B0604020202020204" pitchFamily="34" charset="0"/>
              </a:rPr>
              <a:t>	p[46]=1.847161273506918</a:t>
            </a:r>
          </a:p>
          <a:p>
            <a:r>
              <a:rPr lang="en-US" sz="800" dirty="0">
                <a:effectLst/>
                <a:latin typeface="Arial" panose="020B0604020202020204" pitchFamily="34" charset="0"/>
              </a:rPr>
              <a:t>	p[47]=0.1646489059185017</a:t>
            </a:r>
          </a:p>
          <a:p>
            <a:r>
              <a:rPr lang="en-US" sz="800" dirty="0">
                <a:effectLst/>
                <a:latin typeface="Arial" panose="020B0604020202020204" pitchFamily="34" charset="0"/>
              </a:rPr>
              <a:t>	p[48]=0.2429669309864262</a:t>
            </a:r>
          </a:p>
          <a:p>
            <a:r>
              <a:rPr lang="en-US" sz="800" dirty="0">
                <a:effectLst/>
                <a:latin typeface="Arial" panose="020B0604020202020204" pitchFamily="34" charset="0"/>
              </a:rPr>
              <a:t>	p[49]=1.806289118508967</a:t>
            </a:r>
          </a:p>
          <a:p>
            <a:r>
              <a:rPr lang="en-US" sz="800" dirty="0">
                <a:effectLst/>
                <a:latin typeface="Arial" panose="020B0604020202020204" pitchFamily="34" charset="0"/>
              </a:rPr>
              <a:t>	p[50]=1.294160374997478</a:t>
            </a:r>
          </a:p>
          <a:p>
            <a:r>
              <a:rPr lang="en-US" sz="800" dirty="0">
                <a:effectLst/>
                <a:latin typeface="Arial" panose="020B0604020202020204" pitchFamily="34" charset="0"/>
              </a:rPr>
              <a:t>	p[51]=1.702669670152812</a:t>
            </a:r>
          </a:p>
          <a:p>
            <a:r>
              <a:rPr lang="en-US" sz="800" dirty="0">
                <a:effectLst/>
                <a:latin typeface="Arial" panose="020B0604020202020204" pitchFamily="34" charset="0"/>
              </a:rPr>
              <a:t>	p[52]=1.088599547772749</a:t>
            </a:r>
          </a:p>
          <a:p>
            <a:r>
              <a:rPr lang="en-US" sz="800" dirty="0">
                <a:effectLst/>
                <a:latin typeface="Arial" panose="020B0604020202020204" pitchFamily="34" charset="0"/>
              </a:rPr>
              <a:t>	p[53]=0.08614474315262566</a:t>
            </a:r>
          </a:p>
          <a:p>
            <a:r>
              <a:rPr lang="en-US" sz="800" dirty="0">
                <a:effectLst/>
                <a:latin typeface="Arial" panose="020B0604020202020204" pitchFamily="34" charset="0"/>
              </a:rPr>
              <a:t>	p[54]=1.32815582773539</a:t>
            </a:r>
          </a:p>
          <a:p>
            <a:r>
              <a:rPr lang="en-US" sz="800" dirty="0">
                <a:effectLst/>
                <a:latin typeface="Arial" panose="020B0604020202020204" pitchFamily="34" charset="0"/>
              </a:rPr>
              <a:t>	p[55]=1.820898283000334</a:t>
            </a:r>
          </a:p>
          <a:p>
            <a:r>
              <a:rPr lang="en-US" sz="800" dirty="0">
                <a:effectLst/>
                <a:latin typeface="Arial" panose="020B0604020202020204" pitchFamily="34" charset="0"/>
              </a:rPr>
              <a:t>	p[56]=1.929120060661411</a:t>
            </a:r>
          </a:p>
          <a:p>
            <a:r>
              <a:rPr lang="en-US" sz="800" dirty="0">
                <a:effectLst/>
                <a:latin typeface="Arial" panose="020B0604020202020204" pitchFamily="34" charset="0"/>
              </a:rPr>
              <a:t>	p[57]=0.1982287592772569</a:t>
            </a:r>
          </a:p>
          <a:p>
            <a:r>
              <a:rPr lang="en-US" sz="800" dirty="0">
                <a:effectLst/>
                <a:latin typeface="Arial" panose="020B0604020202020204" pitchFamily="34" charset="0"/>
              </a:rPr>
              <a:t>	p[58]=0.3967444236483093</a:t>
            </a:r>
          </a:p>
          <a:p>
            <a:r>
              <a:rPr lang="en-US" sz="800" dirty="0">
                <a:effectLst/>
                <a:latin typeface="Arial" panose="020B0604020202020204" pitchFamily="34" charset="0"/>
              </a:rPr>
              <a:t>	p[59]=0.5736152367930352</a:t>
            </a:r>
          </a:p>
          <a:p>
            <a:r>
              <a:rPr lang="en-US" sz="800" dirty="0">
                <a:effectLst/>
                <a:latin typeface="Arial" panose="020B0604020202020204" pitchFamily="34" charset="0"/>
              </a:rPr>
              <a:t>	p[60]=1.603752563117873</a:t>
            </a:r>
          </a:p>
          <a:p>
            <a:r>
              <a:rPr lang="en-US" sz="800" dirty="0">
                <a:effectLst/>
                <a:latin typeface="Arial" panose="020B0604020202020204" pitchFamily="34" charset="0"/>
              </a:rPr>
              <a:t>	p[61]=1.647162916692849</a:t>
            </a:r>
          </a:p>
          <a:p>
            <a:r>
              <a:rPr lang="en-US" sz="800" dirty="0">
                <a:effectLst/>
                <a:latin typeface="Arial" panose="020B0604020202020204" pitchFamily="34" charset="0"/>
              </a:rPr>
              <a:t>	p[62]=0.3277039625074587</a:t>
            </a:r>
          </a:p>
          <a:p>
            <a:r>
              <a:rPr lang="en-US" sz="800" dirty="0">
                <a:effectLst/>
                <a:latin typeface="Arial" panose="020B0604020202020204" pitchFamily="34" charset="0"/>
              </a:rPr>
              <a:t>	p[63]=1.086443912424174</a:t>
            </a:r>
          </a:p>
          <a:p>
            <a:r>
              <a:rPr lang="en-US" sz="800" dirty="0">
                <a:effectLst/>
                <a:latin typeface="Arial" panose="020B0604020202020204" pitchFamily="34" charset="0"/>
              </a:rPr>
              <a:t>	p[64]=0.5640901547941612</a:t>
            </a:r>
          </a:p>
          <a:p>
            <a:r>
              <a:rPr lang="en-US" sz="800" dirty="0">
                <a:effectLst/>
                <a:latin typeface="Arial" panose="020B0604020202020204" pitchFamily="34" charset="0"/>
              </a:rPr>
              <a:t>	p[65]=0.5686338251175966</a:t>
            </a:r>
            <a:endParaRPr lang="uk-UA" sz="800" dirty="0"/>
          </a:p>
        </p:txBody>
      </p:sp>
      <p:sp>
        <p:nvSpPr>
          <p:cNvPr id="9" name="Підзаголовок 2">
            <a:extLst>
              <a:ext uri="{FF2B5EF4-FFF2-40B4-BE49-F238E27FC236}">
                <a16:creationId xmlns:a16="http://schemas.microsoft.com/office/drawing/2014/main" id="{991B180E-B76D-437C-8667-FC1DA451378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87189" y="1084762"/>
            <a:ext cx="11434194" cy="435178"/>
          </a:xfrm>
        </p:spPr>
        <p:txBody>
          <a:bodyPr>
            <a:noAutofit/>
          </a:bodyPr>
          <a:lstStyle/>
          <a:p>
            <a:pPr algn="l"/>
            <a:r>
              <a:rPr lang="uk-UA" sz="36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Американська нотація запису </a:t>
            </a:r>
            <a:r>
              <a:rPr lang="uk-UA" sz="3600" b="1" dirty="0" err="1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десятичних</a:t>
            </a:r>
            <a:r>
              <a:rPr lang="uk-UA" sz="36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знаків «</a:t>
            </a:r>
            <a:r>
              <a:rPr lang="uk-UA" sz="36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uk-UA" sz="36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uk-UA" sz="3600" dirty="0"/>
          </a:p>
        </p:txBody>
      </p:sp>
      <p:sp>
        <p:nvSpPr>
          <p:cNvPr id="10" name="Підзаголовок 2">
            <a:extLst>
              <a:ext uri="{FF2B5EF4-FFF2-40B4-BE49-F238E27FC236}">
                <a16:creationId xmlns:a16="http://schemas.microsoft.com/office/drawing/2014/main" id="{AE4FA7B5-1776-46DB-AB75-149D800DDB37}"/>
              </a:ext>
            </a:extLst>
          </p:cNvPr>
          <p:cNvSpPr txBox="1">
            <a:spLocks/>
          </p:cNvSpPr>
          <p:nvPr/>
        </p:nvSpPr>
        <p:spPr>
          <a:xfrm>
            <a:off x="487189" y="1519940"/>
            <a:ext cx="10418498" cy="43517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uk-UA" b="1" dirty="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Числа представлено у </a:t>
            </a:r>
            <a:r>
              <a:rPr lang="uk-UA" b="1" dirty="0" err="1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видляді</a:t>
            </a:r>
            <a:r>
              <a:rPr lang="uk-UA" b="1" dirty="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елементів </a:t>
            </a:r>
            <a:r>
              <a:rPr lang="uk-UA" b="1" dirty="0" err="1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вектора</a:t>
            </a:r>
            <a:r>
              <a:rPr lang="uk-UA" b="1" dirty="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>
                <a:effectLst/>
                <a:latin typeface="Arial" panose="020B0604020202020204" pitchFamily="34" charset="0"/>
              </a:rPr>
              <a:t>p[1]=1.827619199225792</a:t>
            </a:r>
          </a:p>
          <a:p>
            <a:pPr algn="l"/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2469614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кутник 4">
            <a:extLst>
              <a:ext uri="{FF2B5EF4-FFF2-40B4-BE49-F238E27FC236}">
                <a16:creationId xmlns:a16="http://schemas.microsoft.com/office/drawing/2014/main" id="{CBC38BCA-96F6-49B5-BC6D-8B29D9A418C9}"/>
              </a:ext>
            </a:extLst>
          </p:cNvPr>
          <p:cNvSpPr/>
          <p:nvPr/>
        </p:nvSpPr>
        <p:spPr>
          <a:xfrm>
            <a:off x="1" y="72721"/>
            <a:ext cx="12192000" cy="363507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003">
            <a:schemeClr val="lt2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831436A-7AD8-49D1-81F7-A772406FEF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35310" y="996541"/>
            <a:ext cx="10357607" cy="286275"/>
          </a:xfrm>
        </p:spPr>
        <p:txBody>
          <a:bodyPr>
            <a:noAutofit/>
          </a:bodyPr>
          <a:lstStyle/>
          <a:p>
            <a:r>
              <a:rPr lang="uk-UA" sz="480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Вимірювання фізичних величин</a:t>
            </a:r>
            <a:endParaRPr lang="uk-UA" sz="4800" b="1" dirty="0">
              <a:solidFill>
                <a:srgbClr val="FF0000"/>
              </a:solidFill>
            </a:endParaRPr>
          </a:p>
        </p:txBody>
      </p:sp>
      <p:sp>
        <p:nvSpPr>
          <p:cNvPr id="4" name="Підзаголовок 2">
            <a:extLst>
              <a:ext uri="{FF2B5EF4-FFF2-40B4-BE49-F238E27FC236}">
                <a16:creationId xmlns:a16="http://schemas.microsoft.com/office/drawing/2014/main" id="{BC6D2037-A6D6-4779-9F4E-69AEB61ECDB4}"/>
              </a:ext>
            </a:extLst>
          </p:cNvPr>
          <p:cNvSpPr txBox="1">
            <a:spLocks/>
          </p:cNvSpPr>
          <p:nvPr/>
        </p:nvSpPr>
        <p:spPr>
          <a:xfrm>
            <a:off x="151003" y="72721"/>
            <a:ext cx="12040998" cy="435178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L2-</a:t>
            </a:r>
            <a:r>
              <a:rPr lang="uk-UA" dirty="0">
                <a:solidFill>
                  <a:schemeClr val="accent1">
                    <a:lumMod val="75000"/>
                  </a:schemeClr>
                </a:solidFill>
              </a:rPr>
              <a:t>7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-</a:t>
            </a:r>
            <a:r>
              <a:rPr lang="uk-UA" dirty="0">
                <a:solidFill>
                  <a:schemeClr val="accent1">
                    <a:lumMod val="75000"/>
                  </a:schemeClr>
                </a:solidFill>
              </a:rPr>
              <a:t>39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    </a:t>
            </a:r>
            <a:r>
              <a:rPr lang="uk-UA" dirty="0">
                <a:solidFill>
                  <a:schemeClr val="accent1">
                    <a:lumMod val="75000"/>
                  </a:schemeClr>
                </a:solidFill>
              </a:rPr>
              <a:t>                   </a:t>
            </a:r>
            <a:r>
              <a:rPr lang="en-US" b="1" dirty="0">
                <a:hlinkClick r:id="rId2"/>
              </a:rPr>
              <a:t>www.k123.com.ua</a:t>
            </a:r>
            <a:r>
              <a:rPr lang="en-US" b="1" dirty="0"/>
              <a:t>      </a:t>
            </a:r>
            <a:r>
              <a:rPr lang="uk-UA" b="1" dirty="0"/>
              <a:t>                        </a:t>
            </a:r>
            <a:r>
              <a:rPr lang="uk-UA" i="1" dirty="0">
                <a:solidFill>
                  <a:schemeClr val="accent1">
                    <a:lumMod val="75000"/>
                  </a:schemeClr>
                </a:solidFill>
              </a:rPr>
              <a:t>Метрологія та стандартизація</a:t>
            </a:r>
            <a:r>
              <a:rPr lang="en-US" i="1" dirty="0">
                <a:solidFill>
                  <a:schemeClr val="accent1">
                    <a:lumMod val="75000"/>
                  </a:schemeClr>
                </a:solidFill>
              </a:rPr>
              <a:t>        </a:t>
            </a:r>
            <a:r>
              <a:rPr lang="en-US" sz="1300" i="1" dirty="0"/>
              <a:t>file:jMSC_L2.pptx </a:t>
            </a:r>
            <a:endParaRPr lang="uk-UA" sz="1300" i="1" dirty="0"/>
          </a:p>
        </p:txBody>
      </p:sp>
      <p:sp>
        <p:nvSpPr>
          <p:cNvPr id="7" name="Підзаголовок 2">
            <a:extLst>
              <a:ext uri="{FF2B5EF4-FFF2-40B4-BE49-F238E27FC236}">
                <a16:creationId xmlns:a16="http://schemas.microsoft.com/office/drawing/2014/main" id="{15E4339B-1D76-46DF-9EF8-64AD21EF514B}"/>
              </a:ext>
            </a:extLst>
          </p:cNvPr>
          <p:cNvSpPr txBox="1">
            <a:spLocks/>
          </p:cNvSpPr>
          <p:nvPr/>
        </p:nvSpPr>
        <p:spPr>
          <a:xfrm>
            <a:off x="1276524" y="2340996"/>
            <a:ext cx="10644859" cy="4444283"/>
          </a:xfrm>
          <a:prstGeom prst="rect">
            <a:avLst/>
          </a:prstGeom>
        </p:spPr>
        <p:txBody>
          <a:bodyPr vert="horz" lIns="91440" tIns="45720" rIns="91440" bIns="45720" numCol="6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uk-UA" sz="800" b="1" dirty="0">
                <a:solidFill>
                  <a:srgbClr val="FF0000"/>
                </a:solidFill>
                <a:latin typeface="Arial" panose="020B0604020202020204" pitchFamily="34" charset="0"/>
              </a:rPr>
              <a:t>Вихідні данні</a:t>
            </a:r>
          </a:p>
          <a:p>
            <a:r>
              <a:rPr lang="en-US" sz="800" b="1" dirty="0">
                <a:solidFill>
                  <a:srgbClr val="FF0000"/>
                </a:solidFill>
                <a:latin typeface="Arial" panose="020B0604020202020204" pitchFamily="34" charset="0"/>
              </a:rPr>
              <a:t>http://www.k123.com.ua/jms_vv31_m3.html</a:t>
            </a:r>
            <a:endParaRPr lang="uk-UA" sz="800" b="1" dirty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r>
              <a:rPr lang="en-US" sz="800" b="1" dirty="0">
                <a:solidFill>
                  <a:srgbClr val="FF0000"/>
                </a:solidFill>
                <a:latin typeface="Arial" panose="020B0604020202020204" pitchFamily="34" charset="0"/>
              </a:rPr>
              <a:t>http://msc.k123.com.ua/job_11.html</a:t>
            </a:r>
            <a:endParaRPr lang="uk-UA" sz="800" b="1" dirty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r>
              <a:rPr lang="en-US" sz="800" b="1" dirty="0">
                <a:solidFill>
                  <a:srgbClr val="FF0000"/>
                </a:solidFill>
                <a:latin typeface="Arial" panose="020B0604020202020204" pitchFamily="34" charset="0"/>
              </a:rPr>
              <a:t>http://msc.k123.com.ua/job1/v22.txt</a:t>
            </a:r>
            <a:endParaRPr lang="uk-UA" sz="800" b="1" dirty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r>
              <a:rPr lang="en-US" sz="1400" b="1" dirty="0">
                <a:effectLst/>
                <a:latin typeface="Arial" panose="020B0604020202020204" pitchFamily="34" charset="0"/>
              </a:rPr>
              <a:t>1.827619199225792</a:t>
            </a:r>
          </a:p>
          <a:p>
            <a:r>
              <a:rPr lang="en-US" sz="800" dirty="0">
                <a:effectLst/>
                <a:latin typeface="Arial" panose="020B0604020202020204" pitchFamily="34" charset="0"/>
              </a:rPr>
              <a:t>0.3903692355955775</a:t>
            </a:r>
          </a:p>
          <a:p>
            <a:r>
              <a:rPr lang="en-US" sz="800" dirty="0">
                <a:effectLst/>
                <a:latin typeface="Arial" panose="020B0604020202020204" pitchFamily="34" charset="0"/>
              </a:rPr>
              <a:t>0.9647810497032392</a:t>
            </a:r>
          </a:p>
          <a:p>
            <a:r>
              <a:rPr lang="en-US" sz="800" dirty="0">
                <a:effectLst/>
                <a:latin typeface="Arial" panose="020B0604020202020204" pitchFamily="34" charset="0"/>
              </a:rPr>
              <a:t>0.7108801143185723</a:t>
            </a:r>
          </a:p>
          <a:p>
            <a:r>
              <a:rPr lang="en-US" sz="800" dirty="0">
                <a:effectLst/>
                <a:latin typeface="Arial" panose="020B0604020202020204" pitchFamily="34" charset="0"/>
              </a:rPr>
              <a:t>0.5044777533707618</a:t>
            </a:r>
          </a:p>
          <a:p>
            <a:r>
              <a:rPr lang="en-US" sz="800" dirty="0">
                <a:effectLst/>
                <a:latin typeface="Arial" panose="020B0604020202020204" pitchFamily="34" charset="0"/>
              </a:rPr>
              <a:t>0.8311254454429657</a:t>
            </a:r>
          </a:p>
          <a:p>
            <a:r>
              <a:rPr lang="en-US" sz="800" dirty="0">
                <a:effectLst/>
                <a:latin typeface="Arial" panose="020B0604020202020204" pitchFamily="34" charset="0"/>
              </a:rPr>
              <a:t>1.225147778507649</a:t>
            </a:r>
          </a:p>
          <a:p>
            <a:r>
              <a:rPr lang="en-US" sz="800" dirty="0">
                <a:effectLst/>
                <a:latin typeface="Arial" panose="020B0604020202020204" pitchFamily="34" charset="0"/>
              </a:rPr>
              <a:t>1.683625310671843</a:t>
            </a:r>
          </a:p>
          <a:p>
            <a:r>
              <a:rPr lang="en-US" sz="800" dirty="0">
                <a:effectLst/>
                <a:latin typeface="Arial" panose="020B0604020202020204" pitchFamily="34" charset="0"/>
              </a:rPr>
              <a:t>1.011178889287624</a:t>
            </a:r>
          </a:p>
          <a:p>
            <a:r>
              <a:rPr lang="en-US" sz="800" dirty="0">
                <a:effectLst/>
                <a:latin typeface="Arial" panose="020B0604020202020204" pitchFamily="34" charset="0"/>
              </a:rPr>
              <a:t>1.356923990037029</a:t>
            </a:r>
          </a:p>
          <a:p>
            <a:r>
              <a:rPr lang="en-US" sz="800" dirty="0">
                <a:effectLst/>
                <a:latin typeface="Arial" panose="020B0604020202020204" pitchFamily="34" charset="0"/>
              </a:rPr>
              <a:t>0.07278663179984379</a:t>
            </a:r>
          </a:p>
          <a:p>
            <a:r>
              <a:rPr lang="en-US" sz="800" dirty="0">
                <a:effectLst/>
                <a:latin typeface="Arial" panose="020B0604020202020204" pitchFamily="34" charset="0"/>
              </a:rPr>
              <a:t>1.250595036683614</a:t>
            </a:r>
          </a:p>
          <a:p>
            <a:r>
              <a:rPr lang="en-US" sz="800" dirty="0">
                <a:effectLst/>
                <a:latin typeface="Arial" panose="020B0604020202020204" pitchFamily="34" charset="0"/>
              </a:rPr>
              <a:t>1.987462915738964</a:t>
            </a:r>
          </a:p>
          <a:p>
            <a:r>
              <a:rPr lang="en-US" sz="800" dirty="0">
                <a:effectLst/>
                <a:latin typeface="Arial" panose="020B0604020202020204" pitchFamily="34" charset="0"/>
              </a:rPr>
              <a:t>0.08317849230889962</a:t>
            </a:r>
          </a:p>
          <a:p>
            <a:r>
              <a:rPr lang="en-US" sz="800" dirty="0">
                <a:effectLst/>
                <a:latin typeface="Arial" panose="020B0604020202020204" pitchFamily="34" charset="0"/>
              </a:rPr>
              <a:t>1.265250778733202</a:t>
            </a:r>
          </a:p>
          <a:p>
            <a:r>
              <a:rPr lang="en-US" sz="800" dirty="0">
                <a:effectLst/>
                <a:latin typeface="Arial" panose="020B0604020202020204" pitchFamily="34" charset="0"/>
              </a:rPr>
              <a:t>1.186304363033953</a:t>
            </a:r>
          </a:p>
          <a:p>
            <a:r>
              <a:rPr lang="en-US" sz="800" dirty="0">
                <a:effectLst/>
                <a:latin typeface="Arial" panose="020B0604020202020204" pitchFamily="34" charset="0"/>
              </a:rPr>
              <a:t>1.309315532229015</a:t>
            </a:r>
          </a:p>
          <a:p>
            <a:r>
              <a:rPr lang="en-US" sz="800" dirty="0">
                <a:effectLst/>
                <a:latin typeface="Arial" panose="020B0604020202020204" pitchFamily="34" charset="0"/>
              </a:rPr>
              <a:t>0.9414213480673288</a:t>
            </a:r>
          </a:p>
          <a:p>
            <a:r>
              <a:rPr lang="en-US" sz="800" dirty="0">
                <a:effectLst/>
                <a:latin typeface="Arial" panose="020B0604020202020204" pitchFamily="34" charset="0"/>
              </a:rPr>
              <a:t>0.103847107329035</a:t>
            </a:r>
          </a:p>
          <a:p>
            <a:r>
              <a:rPr lang="en-US" sz="800" dirty="0">
                <a:effectLst/>
                <a:latin typeface="Arial" panose="020B0604020202020204" pitchFamily="34" charset="0"/>
              </a:rPr>
              <a:t>0.004655760750627902</a:t>
            </a:r>
          </a:p>
          <a:p>
            <a:r>
              <a:rPr lang="en-US" sz="800" dirty="0">
                <a:effectLst/>
                <a:latin typeface="Arial" panose="020B0604020202020204" pitchFamily="34" charset="0"/>
              </a:rPr>
              <a:t>0.6312153925718231</a:t>
            </a:r>
          </a:p>
          <a:p>
            <a:r>
              <a:rPr lang="en-US" sz="800" dirty="0">
                <a:effectLst/>
                <a:latin typeface="Arial" panose="020B0604020202020204" pitchFamily="34" charset="0"/>
              </a:rPr>
              <a:t>1.720459052489623</a:t>
            </a:r>
          </a:p>
          <a:p>
            <a:r>
              <a:rPr lang="en-US" sz="800" dirty="0">
                <a:effectLst/>
                <a:latin typeface="Arial" panose="020B0604020202020204" pitchFamily="34" charset="0"/>
              </a:rPr>
              <a:t>0.08413095308171359</a:t>
            </a:r>
          </a:p>
          <a:p>
            <a:r>
              <a:rPr lang="en-US" sz="800" dirty="0">
                <a:effectLst/>
                <a:latin typeface="Arial" panose="020B0604020202020204" pitchFamily="34" charset="0"/>
              </a:rPr>
              <a:t>1.697339885698787</a:t>
            </a:r>
          </a:p>
          <a:p>
            <a:r>
              <a:rPr lang="en-US" sz="800" dirty="0">
                <a:effectLst/>
                <a:latin typeface="Arial" panose="020B0604020202020204" pitchFamily="34" charset="0"/>
              </a:rPr>
              <a:t>0.4659551214888729</a:t>
            </a:r>
          </a:p>
          <a:p>
            <a:r>
              <a:rPr lang="en-US" sz="800" dirty="0">
                <a:effectLst/>
                <a:latin typeface="Arial" panose="020B0604020202020204" pitchFamily="34" charset="0"/>
              </a:rPr>
              <a:t>1.382228389244319</a:t>
            </a:r>
          </a:p>
          <a:p>
            <a:r>
              <a:rPr lang="en-US" sz="800" dirty="0">
                <a:effectLst/>
                <a:latin typeface="Arial" panose="020B0604020202020204" pitchFamily="34" charset="0"/>
              </a:rPr>
              <a:t>1.223111616387312</a:t>
            </a:r>
          </a:p>
          <a:p>
            <a:r>
              <a:rPr lang="en-US" sz="800" dirty="0">
                <a:effectLst/>
                <a:latin typeface="Arial" panose="020B0604020202020204" pitchFamily="34" charset="0"/>
              </a:rPr>
              <a:t>1.74228361554531</a:t>
            </a:r>
          </a:p>
          <a:p>
            <a:r>
              <a:rPr lang="en-US" sz="800" dirty="0">
                <a:effectLst/>
                <a:latin typeface="Arial" panose="020B0604020202020204" pitchFamily="34" charset="0"/>
              </a:rPr>
              <a:t>0.303489027934825</a:t>
            </a:r>
          </a:p>
          <a:p>
            <a:r>
              <a:rPr lang="en-US" sz="800" dirty="0">
                <a:effectLst/>
                <a:latin typeface="Arial" panose="020B0604020202020204" pitchFamily="34" charset="0"/>
              </a:rPr>
              <a:t>1.272335379002933</a:t>
            </a:r>
          </a:p>
          <a:p>
            <a:r>
              <a:rPr lang="en-US" sz="800" dirty="0">
                <a:effectLst/>
                <a:latin typeface="Arial" panose="020B0604020202020204" pitchFamily="34" charset="0"/>
              </a:rPr>
              <a:t>1.317065631954353</a:t>
            </a:r>
          </a:p>
          <a:p>
            <a:r>
              <a:rPr lang="en-US" sz="800" dirty="0">
                <a:effectLst/>
                <a:latin typeface="Arial" panose="020B0604020202020204" pitchFamily="34" charset="0"/>
              </a:rPr>
              <a:t>1.181243957200707</a:t>
            </a:r>
          </a:p>
          <a:p>
            <a:r>
              <a:rPr lang="en-US" sz="800" dirty="0">
                <a:effectLst/>
                <a:latin typeface="Arial" panose="020B0604020202020204" pitchFamily="34" charset="0"/>
              </a:rPr>
              <a:t>0.9368939913234371</a:t>
            </a:r>
          </a:p>
          <a:p>
            <a:r>
              <a:rPr lang="en-US" sz="800" dirty="0">
                <a:effectLst/>
                <a:latin typeface="Arial" panose="020B0604020202020204" pitchFamily="34" charset="0"/>
              </a:rPr>
              <a:t>1.54169472917822</a:t>
            </a:r>
          </a:p>
          <a:p>
            <a:r>
              <a:rPr lang="en-US" sz="800" dirty="0">
                <a:effectLst/>
                <a:latin typeface="Arial" panose="020B0604020202020204" pitchFamily="34" charset="0"/>
              </a:rPr>
              <a:t>1.40910548616748</a:t>
            </a:r>
          </a:p>
          <a:p>
            <a:r>
              <a:rPr lang="en-US" sz="800" dirty="0">
                <a:effectLst/>
                <a:latin typeface="Arial" panose="020B0604020202020204" pitchFamily="34" charset="0"/>
              </a:rPr>
              <a:t>1.031545302310608</a:t>
            </a:r>
          </a:p>
          <a:p>
            <a:r>
              <a:rPr lang="en-US" sz="800" dirty="0">
                <a:effectLst/>
                <a:latin typeface="Arial" panose="020B0604020202020204" pitchFamily="34" charset="0"/>
              </a:rPr>
              <a:t>1.497207059533352</a:t>
            </a:r>
          </a:p>
          <a:p>
            <a:r>
              <a:rPr lang="en-US" sz="800" dirty="0">
                <a:effectLst/>
                <a:latin typeface="Arial" panose="020B0604020202020204" pitchFamily="34" charset="0"/>
              </a:rPr>
              <a:t>0.6401029912938667</a:t>
            </a:r>
          </a:p>
          <a:p>
            <a:r>
              <a:rPr lang="en-US" sz="800" dirty="0">
                <a:effectLst/>
                <a:latin typeface="Arial" panose="020B0604020202020204" pitchFamily="34" charset="0"/>
              </a:rPr>
              <a:t>0.9054125790062817</a:t>
            </a:r>
          </a:p>
          <a:p>
            <a:r>
              <a:rPr lang="en-US" sz="800" dirty="0">
                <a:effectLst/>
                <a:latin typeface="Arial" panose="020B0604020202020204" pitchFamily="34" charset="0"/>
              </a:rPr>
              <a:t>0.2564240158959965</a:t>
            </a:r>
          </a:p>
          <a:p>
            <a:r>
              <a:rPr lang="en-US" sz="800" dirty="0">
                <a:effectLst/>
                <a:latin typeface="Arial" panose="020B0604020202020204" pitchFamily="34" charset="0"/>
              </a:rPr>
              <a:t>1.345221402634354</a:t>
            </a:r>
          </a:p>
          <a:p>
            <a:r>
              <a:rPr lang="en-US" sz="800" dirty="0">
                <a:effectLst/>
                <a:latin typeface="Arial" panose="020B0604020202020204" pitchFamily="34" charset="0"/>
              </a:rPr>
              <a:t>0.03273845969859712</a:t>
            </a:r>
          </a:p>
          <a:p>
            <a:r>
              <a:rPr lang="en-US" sz="800" dirty="0">
                <a:effectLst/>
                <a:latin typeface="Arial" panose="020B0604020202020204" pitchFamily="34" charset="0"/>
              </a:rPr>
              <a:t>1.564960032495102</a:t>
            </a:r>
          </a:p>
          <a:p>
            <a:r>
              <a:rPr lang="en-US" sz="800" dirty="0">
                <a:effectLst/>
                <a:latin typeface="Arial" panose="020B0604020202020204" pitchFamily="34" charset="0"/>
              </a:rPr>
              <a:t>0.5267330078123171</a:t>
            </a:r>
          </a:p>
          <a:p>
            <a:r>
              <a:rPr lang="en-US" sz="800" dirty="0">
                <a:effectLst/>
                <a:latin typeface="Arial" panose="020B0604020202020204" pitchFamily="34" charset="0"/>
              </a:rPr>
              <a:t>0.3256705987407749</a:t>
            </a:r>
          </a:p>
          <a:p>
            <a:r>
              <a:rPr lang="en-US" sz="800" dirty="0">
                <a:effectLst/>
                <a:latin typeface="Arial" panose="020B0604020202020204" pitchFamily="34" charset="0"/>
              </a:rPr>
              <a:t>1.847161273506918</a:t>
            </a:r>
          </a:p>
          <a:p>
            <a:r>
              <a:rPr lang="en-US" sz="800" dirty="0">
                <a:effectLst/>
                <a:latin typeface="Arial" panose="020B0604020202020204" pitchFamily="34" charset="0"/>
              </a:rPr>
              <a:t>0.1646489059185017</a:t>
            </a:r>
          </a:p>
          <a:p>
            <a:r>
              <a:rPr lang="en-US" sz="800" dirty="0">
                <a:effectLst/>
                <a:latin typeface="Arial" panose="020B0604020202020204" pitchFamily="34" charset="0"/>
              </a:rPr>
              <a:t>0.2429669309864262</a:t>
            </a:r>
          </a:p>
          <a:p>
            <a:r>
              <a:rPr lang="en-US" sz="800" dirty="0">
                <a:effectLst/>
                <a:latin typeface="Arial" panose="020B0604020202020204" pitchFamily="34" charset="0"/>
              </a:rPr>
              <a:t>1.806289118508967</a:t>
            </a:r>
          </a:p>
          <a:p>
            <a:r>
              <a:rPr lang="en-US" sz="800" dirty="0">
                <a:effectLst/>
                <a:latin typeface="Arial" panose="020B0604020202020204" pitchFamily="34" charset="0"/>
              </a:rPr>
              <a:t>1.294160374997478</a:t>
            </a:r>
          </a:p>
          <a:p>
            <a:r>
              <a:rPr lang="en-US" sz="800" dirty="0">
                <a:effectLst/>
                <a:latin typeface="Arial" panose="020B0604020202020204" pitchFamily="34" charset="0"/>
              </a:rPr>
              <a:t>1.702669670152812</a:t>
            </a:r>
          </a:p>
          <a:p>
            <a:r>
              <a:rPr lang="en-US" sz="800" dirty="0">
                <a:effectLst/>
                <a:latin typeface="Arial" panose="020B0604020202020204" pitchFamily="34" charset="0"/>
              </a:rPr>
              <a:t>1.088599547772749</a:t>
            </a:r>
          </a:p>
          <a:p>
            <a:r>
              <a:rPr lang="en-US" sz="800" dirty="0">
                <a:effectLst/>
                <a:latin typeface="Arial" panose="020B0604020202020204" pitchFamily="34" charset="0"/>
              </a:rPr>
              <a:t>0.08614474315262566</a:t>
            </a:r>
          </a:p>
          <a:p>
            <a:r>
              <a:rPr lang="en-US" sz="800" dirty="0">
                <a:effectLst/>
                <a:latin typeface="Arial" panose="020B0604020202020204" pitchFamily="34" charset="0"/>
              </a:rPr>
              <a:t>1.32815582773539</a:t>
            </a:r>
          </a:p>
          <a:p>
            <a:r>
              <a:rPr lang="en-US" sz="800" dirty="0">
                <a:effectLst/>
                <a:latin typeface="Arial" panose="020B0604020202020204" pitchFamily="34" charset="0"/>
              </a:rPr>
              <a:t>1.820898283000334</a:t>
            </a:r>
          </a:p>
          <a:p>
            <a:r>
              <a:rPr lang="en-US" sz="800" dirty="0">
                <a:effectLst/>
                <a:latin typeface="Arial" panose="020B0604020202020204" pitchFamily="34" charset="0"/>
              </a:rPr>
              <a:t>1.929120060661411</a:t>
            </a:r>
          </a:p>
          <a:p>
            <a:r>
              <a:rPr lang="en-US" sz="800" dirty="0">
                <a:effectLst/>
                <a:latin typeface="Arial" panose="020B0604020202020204" pitchFamily="34" charset="0"/>
              </a:rPr>
              <a:t>0.1982287592772569</a:t>
            </a:r>
          </a:p>
          <a:p>
            <a:r>
              <a:rPr lang="en-US" sz="800" dirty="0">
                <a:effectLst/>
                <a:latin typeface="Arial" panose="020B0604020202020204" pitchFamily="34" charset="0"/>
              </a:rPr>
              <a:t>0.3967444236483093</a:t>
            </a:r>
          </a:p>
          <a:p>
            <a:r>
              <a:rPr lang="en-US" sz="800" dirty="0">
                <a:effectLst/>
                <a:latin typeface="Arial" panose="020B0604020202020204" pitchFamily="34" charset="0"/>
              </a:rPr>
              <a:t>0.5736152367930352</a:t>
            </a:r>
          </a:p>
          <a:p>
            <a:r>
              <a:rPr lang="en-US" sz="800" dirty="0">
                <a:effectLst/>
                <a:latin typeface="Arial" panose="020B0604020202020204" pitchFamily="34" charset="0"/>
              </a:rPr>
              <a:t>1.603752563117873</a:t>
            </a:r>
          </a:p>
          <a:p>
            <a:r>
              <a:rPr lang="en-US" sz="800" dirty="0">
                <a:effectLst/>
                <a:latin typeface="Arial" panose="020B0604020202020204" pitchFamily="34" charset="0"/>
              </a:rPr>
              <a:t>1.647162916692849</a:t>
            </a:r>
          </a:p>
          <a:p>
            <a:r>
              <a:rPr lang="en-US" sz="800" dirty="0">
                <a:effectLst/>
                <a:latin typeface="Arial" panose="020B0604020202020204" pitchFamily="34" charset="0"/>
              </a:rPr>
              <a:t>0.3277039625074587</a:t>
            </a:r>
          </a:p>
          <a:p>
            <a:r>
              <a:rPr lang="en-US" sz="800" dirty="0">
                <a:effectLst/>
                <a:latin typeface="Arial" panose="020B0604020202020204" pitchFamily="34" charset="0"/>
              </a:rPr>
              <a:t>1.086443912424174</a:t>
            </a:r>
          </a:p>
          <a:p>
            <a:r>
              <a:rPr lang="en-US" sz="800" dirty="0">
                <a:effectLst/>
                <a:latin typeface="Arial" panose="020B0604020202020204" pitchFamily="34" charset="0"/>
              </a:rPr>
              <a:t>0.5640901547941612</a:t>
            </a:r>
          </a:p>
          <a:p>
            <a:r>
              <a:rPr lang="en-US" sz="800" dirty="0">
                <a:effectLst/>
                <a:latin typeface="Arial" panose="020B0604020202020204" pitchFamily="34" charset="0"/>
              </a:rPr>
              <a:t>0.5686338251175966</a:t>
            </a:r>
            <a:endParaRPr lang="uk-UA" sz="800" dirty="0"/>
          </a:p>
        </p:txBody>
      </p:sp>
      <p:sp>
        <p:nvSpPr>
          <p:cNvPr id="6" name="Підзаголовок 2">
            <a:extLst>
              <a:ext uri="{FF2B5EF4-FFF2-40B4-BE49-F238E27FC236}">
                <a16:creationId xmlns:a16="http://schemas.microsoft.com/office/drawing/2014/main" id="{F95DEFF9-4857-4CF3-A9B3-F71AB2F7A5F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87189" y="1157814"/>
            <a:ext cx="11434194" cy="435178"/>
          </a:xfrm>
        </p:spPr>
        <p:txBody>
          <a:bodyPr>
            <a:noAutofit/>
          </a:bodyPr>
          <a:lstStyle/>
          <a:p>
            <a:pPr algn="l"/>
            <a:r>
              <a:rPr lang="uk-UA" sz="36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Американська нотація запису </a:t>
            </a:r>
            <a:r>
              <a:rPr lang="uk-UA" sz="3600" b="1" dirty="0" err="1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десятичних</a:t>
            </a:r>
            <a:r>
              <a:rPr lang="uk-UA" sz="36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знаків «</a:t>
            </a:r>
            <a:r>
              <a:rPr lang="uk-UA" sz="36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uk-UA" sz="36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uk-UA" sz="3600" dirty="0"/>
          </a:p>
        </p:txBody>
      </p:sp>
      <p:sp>
        <p:nvSpPr>
          <p:cNvPr id="8" name="Підзаголовок 2">
            <a:extLst>
              <a:ext uri="{FF2B5EF4-FFF2-40B4-BE49-F238E27FC236}">
                <a16:creationId xmlns:a16="http://schemas.microsoft.com/office/drawing/2014/main" id="{E5C3DDE6-4D50-471F-B3F1-B5F6925540D7}"/>
              </a:ext>
            </a:extLst>
          </p:cNvPr>
          <p:cNvSpPr txBox="1">
            <a:spLocks/>
          </p:cNvSpPr>
          <p:nvPr/>
        </p:nvSpPr>
        <p:spPr>
          <a:xfrm>
            <a:off x="487189" y="1592992"/>
            <a:ext cx="3891864" cy="43517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uk-UA" sz="3600" b="1" dirty="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Виділено числа</a:t>
            </a:r>
            <a:endParaRPr lang="uk-UA" sz="3600" dirty="0"/>
          </a:p>
        </p:txBody>
      </p:sp>
    </p:spTree>
    <p:extLst>
      <p:ext uri="{BB962C8B-B14F-4D97-AF65-F5344CB8AC3E}">
        <p14:creationId xmlns:p14="http://schemas.microsoft.com/office/powerpoint/2010/main" val="27057090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кутник 4">
            <a:extLst>
              <a:ext uri="{FF2B5EF4-FFF2-40B4-BE49-F238E27FC236}">
                <a16:creationId xmlns:a16="http://schemas.microsoft.com/office/drawing/2014/main" id="{CBC38BCA-96F6-49B5-BC6D-8B29D9A418C9}"/>
              </a:ext>
            </a:extLst>
          </p:cNvPr>
          <p:cNvSpPr/>
          <p:nvPr/>
        </p:nvSpPr>
        <p:spPr>
          <a:xfrm>
            <a:off x="1" y="72721"/>
            <a:ext cx="12192000" cy="363507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003">
            <a:schemeClr val="lt2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831436A-7AD8-49D1-81F7-A772406FEF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35310" y="996541"/>
            <a:ext cx="10357607" cy="286275"/>
          </a:xfrm>
        </p:spPr>
        <p:txBody>
          <a:bodyPr>
            <a:noAutofit/>
          </a:bodyPr>
          <a:lstStyle/>
          <a:p>
            <a:r>
              <a:rPr lang="uk-UA" sz="480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Вимірювання фізичних величин</a:t>
            </a:r>
            <a:endParaRPr lang="uk-UA" sz="4800" b="1" dirty="0">
              <a:solidFill>
                <a:srgbClr val="FF0000"/>
              </a:solidFill>
            </a:endParaRPr>
          </a:p>
        </p:txBody>
      </p:sp>
      <p:sp>
        <p:nvSpPr>
          <p:cNvPr id="4" name="Підзаголовок 2">
            <a:extLst>
              <a:ext uri="{FF2B5EF4-FFF2-40B4-BE49-F238E27FC236}">
                <a16:creationId xmlns:a16="http://schemas.microsoft.com/office/drawing/2014/main" id="{BC6D2037-A6D6-4779-9F4E-69AEB61ECDB4}"/>
              </a:ext>
            </a:extLst>
          </p:cNvPr>
          <p:cNvSpPr txBox="1">
            <a:spLocks/>
          </p:cNvSpPr>
          <p:nvPr/>
        </p:nvSpPr>
        <p:spPr>
          <a:xfrm>
            <a:off x="151003" y="72721"/>
            <a:ext cx="12040998" cy="435178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L2-</a:t>
            </a:r>
            <a:r>
              <a:rPr lang="uk-UA" dirty="0">
                <a:solidFill>
                  <a:schemeClr val="accent1">
                    <a:lumMod val="75000"/>
                  </a:schemeClr>
                </a:solidFill>
              </a:rPr>
              <a:t>7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-</a:t>
            </a:r>
            <a:r>
              <a:rPr lang="uk-UA" dirty="0">
                <a:solidFill>
                  <a:schemeClr val="accent1">
                    <a:lumMod val="75000"/>
                  </a:schemeClr>
                </a:solidFill>
              </a:rPr>
              <a:t>39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    </a:t>
            </a:r>
            <a:r>
              <a:rPr lang="uk-UA" dirty="0">
                <a:solidFill>
                  <a:schemeClr val="accent1">
                    <a:lumMod val="75000"/>
                  </a:schemeClr>
                </a:solidFill>
              </a:rPr>
              <a:t>                   </a:t>
            </a:r>
            <a:r>
              <a:rPr lang="en-US" b="1" dirty="0">
                <a:hlinkClick r:id="rId2"/>
              </a:rPr>
              <a:t>www.k123.com.ua</a:t>
            </a:r>
            <a:r>
              <a:rPr lang="en-US" b="1" dirty="0"/>
              <a:t>      </a:t>
            </a:r>
            <a:r>
              <a:rPr lang="uk-UA" b="1" dirty="0"/>
              <a:t>                        </a:t>
            </a:r>
            <a:r>
              <a:rPr lang="uk-UA" i="1" dirty="0">
                <a:solidFill>
                  <a:schemeClr val="accent1">
                    <a:lumMod val="75000"/>
                  </a:schemeClr>
                </a:solidFill>
              </a:rPr>
              <a:t>Метрологія та стандартизація</a:t>
            </a:r>
            <a:r>
              <a:rPr lang="en-US" i="1" dirty="0">
                <a:solidFill>
                  <a:schemeClr val="accent1">
                    <a:lumMod val="75000"/>
                  </a:schemeClr>
                </a:solidFill>
              </a:rPr>
              <a:t>        </a:t>
            </a:r>
            <a:r>
              <a:rPr lang="en-US" sz="1300" i="1" dirty="0"/>
              <a:t>file:jMSC_L2.pptx </a:t>
            </a:r>
            <a:endParaRPr lang="uk-UA" sz="1300" i="1" dirty="0"/>
          </a:p>
        </p:txBody>
      </p:sp>
      <p:sp>
        <p:nvSpPr>
          <p:cNvPr id="7" name="Підзаголовок 2">
            <a:extLst>
              <a:ext uri="{FF2B5EF4-FFF2-40B4-BE49-F238E27FC236}">
                <a16:creationId xmlns:a16="http://schemas.microsoft.com/office/drawing/2014/main" id="{15E4339B-1D76-46DF-9EF8-64AD21EF514B}"/>
              </a:ext>
            </a:extLst>
          </p:cNvPr>
          <p:cNvSpPr txBox="1">
            <a:spLocks/>
          </p:cNvSpPr>
          <p:nvPr/>
        </p:nvSpPr>
        <p:spPr>
          <a:xfrm>
            <a:off x="1276524" y="1931350"/>
            <a:ext cx="10644859" cy="4444283"/>
          </a:xfrm>
          <a:prstGeom prst="rect">
            <a:avLst/>
          </a:prstGeom>
        </p:spPr>
        <p:txBody>
          <a:bodyPr vert="horz" lIns="91440" tIns="45720" rIns="91440" bIns="45720" numCol="6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uk-UA" sz="800" b="1" dirty="0">
                <a:solidFill>
                  <a:srgbClr val="FF0000"/>
                </a:solidFill>
                <a:latin typeface="Arial" panose="020B0604020202020204" pitchFamily="34" charset="0"/>
              </a:rPr>
              <a:t>Вихідні данні</a:t>
            </a:r>
          </a:p>
          <a:p>
            <a:r>
              <a:rPr lang="en-US" sz="800" b="1" dirty="0">
                <a:solidFill>
                  <a:srgbClr val="FF0000"/>
                </a:solidFill>
                <a:latin typeface="Arial" panose="020B0604020202020204" pitchFamily="34" charset="0"/>
              </a:rPr>
              <a:t>http://www.k123.com.ua/jms_vv31_m3.html</a:t>
            </a:r>
            <a:endParaRPr lang="uk-UA" sz="800" b="1" dirty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r>
              <a:rPr lang="en-US" sz="800" b="1" dirty="0">
                <a:solidFill>
                  <a:srgbClr val="FF0000"/>
                </a:solidFill>
                <a:latin typeface="Arial" panose="020B0604020202020204" pitchFamily="34" charset="0"/>
              </a:rPr>
              <a:t>http://msc.k123.com.ua/job_11.html</a:t>
            </a:r>
            <a:endParaRPr lang="uk-UA" sz="800" b="1" dirty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r>
              <a:rPr lang="en-US" sz="800" b="1" dirty="0">
                <a:solidFill>
                  <a:srgbClr val="FF0000"/>
                </a:solidFill>
                <a:latin typeface="Arial" panose="020B0604020202020204" pitchFamily="34" charset="0"/>
              </a:rPr>
              <a:t>http://msc.k123.com.ua/job1/v22.txt</a:t>
            </a:r>
          </a:p>
          <a:p>
            <a:r>
              <a:rPr lang="en-US" sz="1400" b="1" dirty="0">
                <a:effectLst/>
                <a:latin typeface="Arial" panose="020B0604020202020204" pitchFamily="34" charset="0"/>
              </a:rPr>
              <a:t>1,827619199225792</a:t>
            </a:r>
          </a:p>
          <a:p>
            <a:r>
              <a:rPr lang="en-US" sz="800" dirty="0">
                <a:effectLst/>
                <a:latin typeface="Arial" panose="020B0604020202020204" pitchFamily="34" charset="0"/>
              </a:rPr>
              <a:t>0,3903692355955775</a:t>
            </a:r>
          </a:p>
          <a:p>
            <a:r>
              <a:rPr lang="en-US" sz="800" dirty="0">
                <a:effectLst/>
                <a:latin typeface="Arial" panose="020B0604020202020204" pitchFamily="34" charset="0"/>
              </a:rPr>
              <a:t>0,9647810497032392</a:t>
            </a:r>
          </a:p>
          <a:p>
            <a:r>
              <a:rPr lang="en-US" sz="800" dirty="0">
                <a:effectLst/>
                <a:latin typeface="Arial" panose="020B0604020202020204" pitchFamily="34" charset="0"/>
              </a:rPr>
              <a:t>0,7108801143185723</a:t>
            </a:r>
          </a:p>
          <a:p>
            <a:r>
              <a:rPr lang="en-US" sz="800" dirty="0">
                <a:effectLst/>
                <a:latin typeface="Arial" panose="020B0604020202020204" pitchFamily="34" charset="0"/>
              </a:rPr>
              <a:t>0,5044777533707618</a:t>
            </a:r>
          </a:p>
          <a:p>
            <a:r>
              <a:rPr lang="en-US" sz="800" dirty="0">
                <a:effectLst/>
                <a:latin typeface="Arial" panose="020B0604020202020204" pitchFamily="34" charset="0"/>
              </a:rPr>
              <a:t>0,8311254454429657</a:t>
            </a:r>
          </a:p>
          <a:p>
            <a:r>
              <a:rPr lang="en-US" sz="800" dirty="0">
                <a:effectLst/>
                <a:latin typeface="Arial" panose="020B0604020202020204" pitchFamily="34" charset="0"/>
              </a:rPr>
              <a:t>1,225147778507649</a:t>
            </a:r>
          </a:p>
          <a:p>
            <a:r>
              <a:rPr lang="en-US" sz="800" dirty="0">
                <a:effectLst/>
                <a:latin typeface="Arial" panose="020B0604020202020204" pitchFamily="34" charset="0"/>
              </a:rPr>
              <a:t>1,683625310671843</a:t>
            </a:r>
          </a:p>
          <a:p>
            <a:r>
              <a:rPr lang="en-US" sz="800" dirty="0">
                <a:effectLst/>
                <a:latin typeface="Arial" panose="020B0604020202020204" pitchFamily="34" charset="0"/>
              </a:rPr>
              <a:t>1,011178889287624</a:t>
            </a:r>
          </a:p>
          <a:p>
            <a:r>
              <a:rPr lang="en-US" sz="800" dirty="0">
                <a:effectLst/>
                <a:latin typeface="Arial" panose="020B0604020202020204" pitchFamily="34" charset="0"/>
              </a:rPr>
              <a:t>1,356923990037029</a:t>
            </a:r>
          </a:p>
          <a:p>
            <a:r>
              <a:rPr lang="en-US" sz="800" dirty="0">
                <a:effectLst/>
                <a:latin typeface="Arial" panose="020B0604020202020204" pitchFamily="34" charset="0"/>
              </a:rPr>
              <a:t>0,07278663179984379</a:t>
            </a:r>
          </a:p>
          <a:p>
            <a:r>
              <a:rPr lang="en-US" sz="800" dirty="0">
                <a:effectLst/>
                <a:latin typeface="Arial" panose="020B0604020202020204" pitchFamily="34" charset="0"/>
              </a:rPr>
              <a:t>1,250595036683614</a:t>
            </a:r>
          </a:p>
          <a:p>
            <a:r>
              <a:rPr lang="en-US" sz="800" dirty="0">
                <a:effectLst/>
                <a:latin typeface="Arial" panose="020B0604020202020204" pitchFamily="34" charset="0"/>
              </a:rPr>
              <a:t>1,987462915738964</a:t>
            </a:r>
          </a:p>
          <a:p>
            <a:r>
              <a:rPr lang="en-US" sz="800" dirty="0">
                <a:effectLst/>
                <a:latin typeface="Arial" panose="020B0604020202020204" pitchFamily="34" charset="0"/>
              </a:rPr>
              <a:t>0,08317849230889962</a:t>
            </a:r>
          </a:p>
          <a:p>
            <a:r>
              <a:rPr lang="en-US" sz="800" dirty="0">
                <a:effectLst/>
                <a:latin typeface="Arial" panose="020B0604020202020204" pitchFamily="34" charset="0"/>
              </a:rPr>
              <a:t>1,265250778733202</a:t>
            </a:r>
          </a:p>
          <a:p>
            <a:r>
              <a:rPr lang="en-US" sz="800" dirty="0">
                <a:effectLst/>
                <a:latin typeface="Arial" panose="020B0604020202020204" pitchFamily="34" charset="0"/>
              </a:rPr>
              <a:t>1,186304363033953</a:t>
            </a:r>
          </a:p>
          <a:p>
            <a:r>
              <a:rPr lang="en-US" sz="800" dirty="0">
                <a:effectLst/>
                <a:latin typeface="Arial" panose="020B0604020202020204" pitchFamily="34" charset="0"/>
              </a:rPr>
              <a:t>1,309315532229015</a:t>
            </a:r>
          </a:p>
          <a:p>
            <a:r>
              <a:rPr lang="en-US" sz="800" dirty="0">
                <a:effectLst/>
                <a:latin typeface="Arial" panose="020B0604020202020204" pitchFamily="34" charset="0"/>
              </a:rPr>
              <a:t>0,9414213480673288</a:t>
            </a:r>
          </a:p>
          <a:p>
            <a:r>
              <a:rPr lang="en-US" sz="800" dirty="0">
                <a:effectLst/>
                <a:latin typeface="Arial" panose="020B0604020202020204" pitchFamily="34" charset="0"/>
              </a:rPr>
              <a:t>0,103847107329035</a:t>
            </a:r>
          </a:p>
          <a:p>
            <a:r>
              <a:rPr lang="en-US" sz="800" dirty="0">
                <a:effectLst/>
                <a:latin typeface="Arial" panose="020B0604020202020204" pitchFamily="34" charset="0"/>
              </a:rPr>
              <a:t>0,004655760750627902</a:t>
            </a:r>
          </a:p>
          <a:p>
            <a:r>
              <a:rPr lang="en-US" sz="800" dirty="0">
                <a:effectLst/>
                <a:latin typeface="Arial" panose="020B0604020202020204" pitchFamily="34" charset="0"/>
              </a:rPr>
              <a:t>0,6312153925718231</a:t>
            </a:r>
          </a:p>
          <a:p>
            <a:r>
              <a:rPr lang="en-US" sz="800" dirty="0">
                <a:effectLst/>
                <a:latin typeface="Arial" panose="020B0604020202020204" pitchFamily="34" charset="0"/>
              </a:rPr>
              <a:t>1,720459052489623</a:t>
            </a:r>
          </a:p>
          <a:p>
            <a:r>
              <a:rPr lang="en-US" sz="800" dirty="0">
                <a:effectLst/>
                <a:latin typeface="Arial" panose="020B0604020202020204" pitchFamily="34" charset="0"/>
              </a:rPr>
              <a:t>0,08413095308171359</a:t>
            </a:r>
          </a:p>
          <a:p>
            <a:r>
              <a:rPr lang="en-US" sz="800" dirty="0">
                <a:effectLst/>
                <a:latin typeface="Arial" panose="020B0604020202020204" pitchFamily="34" charset="0"/>
              </a:rPr>
              <a:t>1,697339885698787</a:t>
            </a:r>
          </a:p>
          <a:p>
            <a:r>
              <a:rPr lang="en-US" sz="800" dirty="0">
                <a:effectLst/>
                <a:latin typeface="Arial" panose="020B0604020202020204" pitchFamily="34" charset="0"/>
              </a:rPr>
              <a:t>0,4659551214888729</a:t>
            </a:r>
          </a:p>
          <a:p>
            <a:r>
              <a:rPr lang="en-US" sz="800" dirty="0">
                <a:effectLst/>
                <a:latin typeface="Arial" panose="020B0604020202020204" pitchFamily="34" charset="0"/>
              </a:rPr>
              <a:t>1,382228389244319</a:t>
            </a:r>
          </a:p>
          <a:p>
            <a:r>
              <a:rPr lang="en-US" sz="800" dirty="0">
                <a:effectLst/>
                <a:latin typeface="Arial" panose="020B0604020202020204" pitchFamily="34" charset="0"/>
              </a:rPr>
              <a:t>1,223111616387312</a:t>
            </a:r>
          </a:p>
          <a:p>
            <a:r>
              <a:rPr lang="en-US" sz="800" dirty="0">
                <a:effectLst/>
                <a:latin typeface="Arial" panose="020B0604020202020204" pitchFamily="34" charset="0"/>
              </a:rPr>
              <a:t>1,74228361554531</a:t>
            </a:r>
          </a:p>
          <a:p>
            <a:r>
              <a:rPr lang="en-US" sz="800" dirty="0">
                <a:effectLst/>
                <a:latin typeface="Arial" panose="020B0604020202020204" pitchFamily="34" charset="0"/>
              </a:rPr>
              <a:t>0,303489027934825</a:t>
            </a:r>
          </a:p>
          <a:p>
            <a:r>
              <a:rPr lang="en-US" sz="800" dirty="0">
                <a:effectLst/>
                <a:latin typeface="Arial" panose="020B0604020202020204" pitchFamily="34" charset="0"/>
              </a:rPr>
              <a:t>1,272335379002933</a:t>
            </a:r>
          </a:p>
          <a:p>
            <a:r>
              <a:rPr lang="en-US" sz="800" dirty="0">
                <a:effectLst/>
                <a:latin typeface="Arial" panose="020B0604020202020204" pitchFamily="34" charset="0"/>
              </a:rPr>
              <a:t>1,317065631954353</a:t>
            </a:r>
          </a:p>
          <a:p>
            <a:r>
              <a:rPr lang="en-US" sz="800" dirty="0">
                <a:effectLst/>
                <a:latin typeface="Arial" panose="020B0604020202020204" pitchFamily="34" charset="0"/>
              </a:rPr>
              <a:t>1,181243957200707</a:t>
            </a:r>
          </a:p>
          <a:p>
            <a:r>
              <a:rPr lang="en-US" sz="800" dirty="0">
                <a:effectLst/>
                <a:latin typeface="Arial" panose="020B0604020202020204" pitchFamily="34" charset="0"/>
              </a:rPr>
              <a:t>0,9368939913234371</a:t>
            </a:r>
          </a:p>
          <a:p>
            <a:r>
              <a:rPr lang="en-US" sz="800" dirty="0">
                <a:effectLst/>
                <a:latin typeface="Arial" panose="020B0604020202020204" pitchFamily="34" charset="0"/>
              </a:rPr>
              <a:t>1,54169472917822</a:t>
            </a:r>
          </a:p>
          <a:p>
            <a:r>
              <a:rPr lang="en-US" sz="800" dirty="0">
                <a:effectLst/>
                <a:latin typeface="Arial" panose="020B0604020202020204" pitchFamily="34" charset="0"/>
              </a:rPr>
              <a:t>1,40910548616748</a:t>
            </a:r>
          </a:p>
          <a:p>
            <a:r>
              <a:rPr lang="en-US" sz="800" dirty="0">
                <a:effectLst/>
                <a:latin typeface="Arial" panose="020B0604020202020204" pitchFamily="34" charset="0"/>
              </a:rPr>
              <a:t>1,031545302310608</a:t>
            </a:r>
          </a:p>
          <a:p>
            <a:r>
              <a:rPr lang="en-US" sz="800" dirty="0">
                <a:effectLst/>
                <a:latin typeface="Arial" panose="020B0604020202020204" pitchFamily="34" charset="0"/>
              </a:rPr>
              <a:t>1,497207059533352</a:t>
            </a:r>
          </a:p>
          <a:p>
            <a:r>
              <a:rPr lang="en-US" sz="800" dirty="0">
                <a:effectLst/>
                <a:latin typeface="Arial" panose="020B0604020202020204" pitchFamily="34" charset="0"/>
              </a:rPr>
              <a:t>0,6401029912938667</a:t>
            </a:r>
          </a:p>
          <a:p>
            <a:r>
              <a:rPr lang="en-US" sz="800" dirty="0">
                <a:effectLst/>
                <a:latin typeface="Arial" panose="020B0604020202020204" pitchFamily="34" charset="0"/>
              </a:rPr>
              <a:t>0,9054125790062817</a:t>
            </a:r>
          </a:p>
          <a:p>
            <a:r>
              <a:rPr lang="en-US" sz="800" dirty="0">
                <a:effectLst/>
                <a:latin typeface="Arial" panose="020B0604020202020204" pitchFamily="34" charset="0"/>
              </a:rPr>
              <a:t>0,2564240158959965</a:t>
            </a:r>
          </a:p>
          <a:p>
            <a:r>
              <a:rPr lang="en-US" sz="800" dirty="0">
                <a:effectLst/>
                <a:latin typeface="Arial" panose="020B0604020202020204" pitchFamily="34" charset="0"/>
              </a:rPr>
              <a:t>1,345221402634354</a:t>
            </a:r>
          </a:p>
          <a:p>
            <a:r>
              <a:rPr lang="en-US" sz="800" dirty="0">
                <a:effectLst/>
                <a:latin typeface="Arial" panose="020B0604020202020204" pitchFamily="34" charset="0"/>
              </a:rPr>
              <a:t>0,03273845969859712</a:t>
            </a:r>
          </a:p>
          <a:p>
            <a:r>
              <a:rPr lang="en-US" sz="800" dirty="0">
                <a:effectLst/>
                <a:latin typeface="Arial" panose="020B0604020202020204" pitchFamily="34" charset="0"/>
              </a:rPr>
              <a:t>1,564960032495102</a:t>
            </a:r>
          </a:p>
          <a:p>
            <a:r>
              <a:rPr lang="en-US" sz="800" dirty="0">
                <a:effectLst/>
                <a:latin typeface="Arial" panose="020B0604020202020204" pitchFamily="34" charset="0"/>
              </a:rPr>
              <a:t>0,5267330078123171</a:t>
            </a:r>
          </a:p>
          <a:p>
            <a:r>
              <a:rPr lang="en-US" sz="800" dirty="0">
                <a:effectLst/>
                <a:latin typeface="Arial" panose="020B0604020202020204" pitchFamily="34" charset="0"/>
              </a:rPr>
              <a:t>0,3256705987407749</a:t>
            </a:r>
          </a:p>
          <a:p>
            <a:r>
              <a:rPr lang="en-US" sz="800" dirty="0">
                <a:effectLst/>
                <a:latin typeface="Arial" panose="020B0604020202020204" pitchFamily="34" charset="0"/>
              </a:rPr>
              <a:t>1,847161273506918</a:t>
            </a:r>
          </a:p>
          <a:p>
            <a:r>
              <a:rPr lang="en-US" sz="800" dirty="0">
                <a:effectLst/>
                <a:latin typeface="Arial" panose="020B0604020202020204" pitchFamily="34" charset="0"/>
              </a:rPr>
              <a:t>0,1646489059185017</a:t>
            </a:r>
          </a:p>
          <a:p>
            <a:r>
              <a:rPr lang="en-US" sz="800" dirty="0">
                <a:effectLst/>
                <a:latin typeface="Arial" panose="020B0604020202020204" pitchFamily="34" charset="0"/>
              </a:rPr>
              <a:t>0,2429669309864262</a:t>
            </a:r>
          </a:p>
          <a:p>
            <a:r>
              <a:rPr lang="en-US" sz="800" dirty="0">
                <a:effectLst/>
                <a:latin typeface="Arial" panose="020B0604020202020204" pitchFamily="34" charset="0"/>
              </a:rPr>
              <a:t>1,806289118508967</a:t>
            </a:r>
          </a:p>
          <a:p>
            <a:r>
              <a:rPr lang="en-US" sz="800" dirty="0">
                <a:effectLst/>
                <a:latin typeface="Arial" panose="020B0604020202020204" pitchFamily="34" charset="0"/>
              </a:rPr>
              <a:t>1,294160374997478</a:t>
            </a:r>
          </a:p>
          <a:p>
            <a:r>
              <a:rPr lang="en-US" sz="800" dirty="0">
                <a:effectLst/>
                <a:latin typeface="Arial" panose="020B0604020202020204" pitchFamily="34" charset="0"/>
              </a:rPr>
              <a:t>1,702669670152812</a:t>
            </a:r>
          </a:p>
          <a:p>
            <a:r>
              <a:rPr lang="en-US" sz="800" dirty="0">
                <a:effectLst/>
                <a:latin typeface="Arial" panose="020B0604020202020204" pitchFamily="34" charset="0"/>
              </a:rPr>
              <a:t>1,088599547772749</a:t>
            </a:r>
          </a:p>
          <a:p>
            <a:r>
              <a:rPr lang="en-US" sz="800" dirty="0">
                <a:effectLst/>
                <a:latin typeface="Arial" panose="020B0604020202020204" pitchFamily="34" charset="0"/>
              </a:rPr>
              <a:t>0,08614474315262566</a:t>
            </a:r>
          </a:p>
          <a:p>
            <a:r>
              <a:rPr lang="en-US" sz="800" dirty="0">
                <a:effectLst/>
                <a:latin typeface="Arial" panose="020B0604020202020204" pitchFamily="34" charset="0"/>
              </a:rPr>
              <a:t>1,32815582773539</a:t>
            </a:r>
          </a:p>
          <a:p>
            <a:r>
              <a:rPr lang="en-US" sz="800" dirty="0">
                <a:effectLst/>
                <a:latin typeface="Arial" panose="020B0604020202020204" pitchFamily="34" charset="0"/>
              </a:rPr>
              <a:t>1,820898283000334</a:t>
            </a:r>
          </a:p>
          <a:p>
            <a:r>
              <a:rPr lang="en-US" sz="800" dirty="0">
                <a:effectLst/>
                <a:latin typeface="Arial" panose="020B0604020202020204" pitchFamily="34" charset="0"/>
              </a:rPr>
              <a:t>1,929120060661411</a:t>
            </a:r>
          </a:p>
          <a:p>
            <a:r>
              <a:rPr lang="en-US" sz="800" dirty="0">
                <a:effectLst/>
                <a:latin typeface="Arial" panose="020B0604020202020204" pitchFamily="34" charset="0"/>
              </a:rPr>
              <a:t>0,1982287592772569</a:t>
            </a:r>
          </a:p>
          <a:p>
            <a:r>
              <a:rPr lang="en-US" sz="800" dirty="0">
                <a:effectLst/>
                <a:latin typeface="Arial" panose="020B0604020202020204" pitchFamily="34" charset="0"/>
              </a:rPr>
              <a:t>0,3967444236483093</a:t>
            </a:r>
          </a:p>
          <a:p>
            <a:r>
              <a:rPr lang="en-US" sz="800" dirty="0">
                <a:effectLst/>
                <a:latin typeface="Arial" panose="020B0604020202020204" pitchFamily="34" charset="0"/>
              </a:rPr>
              <a:t>0,5736152367930352</a:t>
            </a:r>
          </a:p>
          <a:p>
            <a:r>
              <a:rPr lang="en-US" sz="800" dirty="0">
                <a:effectLst/>
                <a:latin typeface="Arial" panose="020B0604020202020204" pitchFamily="34" charset="0"/>
              </a:rPr>
              <a:t>1,603752563117873</a:t>
            </a:r>
          </a:p>
          <a:p>
            <a:r>
              <a:rPr lang="en-US" sz="800" dirty="0">
                <a:effectLst/>
                <a:latin typeface="Arial" panose="020B0604020202020204" pitchFamily="34" charset="0"/>
              </a:rPr>
              <a:t>1,647162916692849</a:t>
            </a:r>
          </a:p>
          <a:p>
            <a:r>
              <a:rPr lang="en-US" sz="800" dirty="0">
                <a:effectLst/>
                <a:latin typeface="Arial" panose="020B0604020202020204" pitchFamily="34" charset="0"/>
              </a:rPr>
              <a:t>0,3277039625074587</a:t>
            </a:r>
          </a:p>
          <a:p>
            <a:r>
              <a:rPr lang="en-US" sz="800" dirty="0">
                <a:effectLst/>
                <a:latin typeface="Arial" panose="020B0604020202020204" pitchFamily="34" charset="0"/>
              </a:rPr>
              <a:t>1,086443912424174</a:t>
            </a:r>
          </a:p>
          <a:p>
            <a:r>
              <a:rPr lang="en-US" sz="800" dirty="0">
                <a:effectLst/>
                <a:latin typeface="Arial" panose="020B0604020202020204" pitchFamily="34" charset="0"/>
              </a:rPr>
              <a:t>0,5640901547941612</a:t>
            </a:r>
          </a:p>
          <a:p>
            <a:r>
              <a:rPr lang="en-US" sz="800" dirty="0">
                <a:effectLst/>
                <a:latin typeface="Arial" panose="020B0604020202020204" pitchFamily="34" charset="0"/>
              </a:rPr>
              <a:t>0,5686338251175966</a:t>
            </a:r>
            <a:endParaRPr lang="uk-UA" sz="800" dirty="0"/>
          </a:p>
        </p:txBody>
      </p:sp>
      <p:sp>
        <p:nvSpPr>
          <p:cNvPr id="8" name="Підзаголовок 2">
            <a:extLst>
              <a:ext uri="{FF2B5EF4-FFF2-40B4-BE49-F238E27FC236}">
                <a16:creationId xmlns:a16="http://schemas.microsoft.com/office/drawing/2014/main" id="{21A8DDBD-594C-43FD-A442-891EDCA2446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87189" y="1157814"/>
            <a:ext cx="11434194" cy="435178"/>
          </a:xfrm>
        </p:spPr>
        <p:txBody>
          <a:bodyPr>
            <a:noAutofit/>
          </a:bodyPr>
          <a:lstStyle/>
          <a:p>
            <a:pPr algn="l"/>
            <a:r>
              <a:rPr lang="uk-UA" sz="36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Українська нотація запису </a:t>
            </a:r>
            <a:r>
              <a:rPr lang="uk-UA" sz="3600" b="1" dirty="0" err="1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десятичних</a:t>
            </a:r>
            <a:r>
              <a:rPr lang="uk-UA" sz="36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знаків «</a:t>
            </a:r>
            <a:r>
              <a:rPr lang="uk-UA" sz="36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uk-UA" sz="36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uk-UA" sz="3600" dirty="0"/>
          </a:p>
        </p:txBody>
      </p:sp>
    </p:spTree>
    <p:extLst>
      <p:ext uri="{BB962C8B-B14F-4D97-AF65-F5344CB8AC3E}">
        <p14:creationId xmlns:p14="http://schemas.microsoft.com/office/powerpoint/2010/main" val="23736836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кутник 4">
            <a:extLst>
              <a:ext uri="{FF2B5EF4-FFF2-40B4-BE49-F238E27FC236}">
                <a16:creationId xmlns:a16="http://schemas.microsoft.com/office/drawing/2014/main" id="{CBC38BCA-96F6-49B5-BC6D-8B29D9A418C9}"/>
              </a:ext>
            </a:extLst>
          </p:cNvPr>
          <p:cNvSpPr/>
          <p:nvPr/>
        </p:nvSpPr>
        <p:spPr>
          <a:xfrm>
            <a:off x="1" y="72721"/>
            <a:ext cx="12192000" cy="363507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003">
            <a:schemeClr val="lt2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831436A-7AD8-49D1-81F7-A772406FEF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35310" y="996541"/>
            <a:ext cx="10357607" cy="286275"/>
          </a:xfrm>
        </p:spPr>
        <p:txBody>
          <a:bodyPr>
            <a:noAutofit/>
          </a:bodyPr>
          <a:lstStyle/>
          <a:p>
            <a:r>
              <a:rPr lang="uk-UA" sz="480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Вимірювання фізичних величин</a:t>
            </a:r>
            <a:endParaRPr lang="uk-UA" sz="4800" b="1" dirty="0">
              <a:solidFill>
                <a:srgbClr val="FF0000"/>
              </a:solidFill>
            </a:endParaRPr>
          </a:p>
        </p:txBody>
      </p:sp>
      <p:sp>
        <p:nvSpPr>
          <p:cNvPr id="4" name="Підзаголовок 2">
            <a:extLst>
              <a:ext uri="{FF2B5EF4-FFF2-40B4-BE49-F238E27FC236}">
                <a16:creationId xmlns:a16="http://schemas.microsoft.com/office/drawing/2014/main" id="{BC6D2037-A6D6-4779-9F4E-69AEB61ECDB4}"/>
              </a:ext>
            </a:extLst>
          </p:cNvPr>
          <p:cNvSpPr txBox="1">
            <a:spLocks/>
          </p:cNvSpPr>
          <p:nvPr/>
        </p:nvSpPr>
        <p:spPr>
          <a:xfrm>
            <a:off x="151003" y="72721"/>
            <a:ext cx="12040998" cy="435178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L2-</a:t>
            </a:r>
            <a:r>
              <a:rPr lang="uk-UA" dirty="0">
                <a:solidFill>
                  <a:schemeClr val="accent1">
                    <a:lumMod val="75000"/>
                  </a:schemeClr>
                </a:solidFill>
              </a:rPr>
              <a:t>7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-</a:t>
            </a:r>
            <a:r>
              <a:rPr lang="uk-UA" dirty="0">
                <a:solidFill>
                  <a:schemeClr val="accent1">
                    <a:lumMod val="75000"/>
                  </a:schemeClr>
                </a:solidFill>
              </a:rPr>
              <a:t>39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    </a:t>
            </a:r>
            <a:r>
              <a:rPr lang="uk-UA" dirty="0">
                <a:solidFill>
                  <a:schemeClr val="accent1">
                    <a:lumMod val="75000"/>
                  </a:schemeClr>
                </a:solidFill>
              </a:rPr>
              <a:t>                   </a:t>
            </a:r>
            <a:r>
              <a:rPr lang="en-US" b="1" dirty="0">
                <a:hlinkClick r:id="rId2"/>
              </a:rPr>
              <a:t>www.k123.com.ua</a:t>
            </a:r>
            <a:r>
              <a:rPr lang="en-US" b="1" dirty="0"/>
              <a:t>      </a:t>
            </a:r>
            <a:r>
              <a:rPr lang="uk-UA" b="1" dirty="0"/>
              <a:t>                        </a:t>
            </a:r>
            <a:r>
              <a:rPr lang="uk-UA" i="1" dirty="0">
                <a:solidFill>
                  <a:schemeClr val="accent1">
                    <a:lumMod val="75000"/>
                  </a:schemeClr>
                </a:solidFill>
              </a:rPr>
              <a:t>Метрологія та стандартизація</a:t>
            </a:r>
            <a:r>
              <a:rPr lang="en-US" i="1" dirty="0">
                <a:solidFill>
                  <a:schemeClr val="accent1">
                    <a:lumMod val="75000"/>
                  </a:schemeClr>
                </a:solidFill>
              </a:rPr>
              <a:t>        </a:t>
            </a:r>
            <a:r>
              <a:rPr lang="en-US" sz="1300" i="1" dirty="0"/>
              <a:t>file:jMSC_L2.pptx </a:t>
            </a:r>
            <a:endParaRPr lang="uk-UA" sz="1300" i="1" dirty="0"/>
          </a:p>
        </p:txBody>
      </p:sp>
      <p:sp>
        <p:nvSpPr>
          <p:cNvPr id="7" name="Підзаголовок 2">
            <a:extLst>
              <a:ext uri="{FF2B5EF4-FFF2-40B4-BE49-F238E27FC236}">
                <a16:creationId xmlns:a16="http://schemas.microsoft.com/office/drawing/2014/main" id="{15E4339B-1D76-46DF-9EF8-64AD21EF514B}"/>
              </a:ext>
            </a:extLst>
          </p:cNvPr>
          <p:cNvSpPr txBox="1">
            <a:spLocks/>
          </p:cNvSpPr>
          <p:nvPr/>
        </p:nvSpPr>
        <p:spPr>
          <a:xfrm>
            <a:off x="1276524" y="1931350"/>
            <a:ext cx="10644859" cy="4444283"/>
          </a:xfrm>
          <a:prstGeom prst="rect">
            <a:avLst/>
          </a:prstGeom>
        </p:spPr>
        <p:txBody>
          <a:bodyPr vert="horz" lIns="91440" tIns="45720" rIns="91440" bIns="45720" numCol="6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uk-UA" sz="800" b="1" dirty="0">
                <a:solidFill>
                  <a:srgbClr val="FF0000"/>
                </a:solidFill>
                <a:latin typeface="Arial" panose="020B0604020202020204" pitchFamily="34" charset="0"/>
              </a:rPr>
              <a:t>Вихідні данні</a:t>
            </a:r>
          </a:p>
          <a:p>
            <a:r>
              <a:rPr lang="en-US" sz="800" b="1" dirty="0">
                <a:solidFill>
                  <a:srgbClr val="FF0000"/>
                </a:solidFill>
                <a:latin typeface="Arial" panose="020B0604020202020204" pitchFamily="34" charset="0"/>
              </a:rPr>
              <a:t>http://www.k123.com.ua/jms_vv31_m3.html</a:t>
            </a:r>
            <a:endParaRPr lang="uk-UA" sz="800" b="1" dirty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r>
              <a:rPr lang="en-US" sz="800" b="1" dirty="0">
                <a:solidFill>
                  <a:srgbClr val="FF0000"/>
                </a:solidFill>
                <a:latin typeface="Arial" panose="020B0604020202020204" pitchFamily="34" charset="0"/>
              </a:rPr>
              <a:t>http://msc.k123.com.ua/job_11.html</a:t>
            </a:r>
            <a:endParaRPr lang="uk-UA" sz="800" b="1" dirty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r>
              <a:rPr lang="en-US" sz="800" b="1" dirty="0">
                <a:solidFill>
                  <a:srgbClr val="FF0000"/>
                </a:solidFill>
                <a:latin typeface="Arial" panose="020B0604020202020204" pitchFamily="34" charset="0"/>
              </a:rPr>
              <a:t>http://msc.k123.com.ua/job1/v22.txt</a:t>
            </a:r>
          </a:p>
          <a:p>
            <a:r>
              <a:rPr lang="en-US" sz="1400" b="1" dirty="0">
                <a:effectLst/>
                <a:latin typeface="Arial" panose="020B0604020202020204" pitchFamily="34" charset="0"/>
              </a:rPr>
              <a:t>1,83</a:t>
            </a:r>
          </a:p>
          <a:p>
            <a:r>
              <a:rPr lang="en-US" sz="1400" b="1" dirty="0">
                <a:effectLst/>
                <a:latin typeface="Arial" panose="020B0604020202020204" pitchFamily="34" charset="0"/>
              </a:rPr>
              <a:t>0,39</a:t>
            </a:r>
          </a:p>
          <a:p>
            <a:r>
              <a:rPr lang="en-US" sz="1400" b="1" dirty="0">
                <a:effectLst/>
                <a:latin typeface="Arial" panose="020B0604020202020204" pitchFamily="34" charset="0"/>
              </a:rPr>
              <a:t>0,96</a:t>
            </a:r>
          </a:p>
          <a:p>
            <a:r>
              <a:rPr lang="en-US" sz="1400" b="1" dirty="0">
                <a:effectLst/>
                <a:latin typeface="Arial" panose="020B0604020202020204" pitchFamily="34" charset="0"/>
              </a:rPr>
              <a:t>0,71</a:t>
            </a:r>
          </a:p>
          <a:p>
            <a:r>
              <a:rPr lang="en-US" sz="1400" b="1" dirty="0">
                <a:effectLst/>
                <a:latin typeface="Arial" panose="020B0604020202020204" pitchFamily="34" charset="0"/>
              </a:rPr>
              <a:t>0,50</a:t>
            </a:r>
          </a:p>
          <a:p>
            <a:r>
              <a:rPr lang="en-US" sz="1400" b="1" dirty="0">
                <a:effectLst/>
                <a:latin typeface="Arial" panose="020B0604020202020204" pitchFamily="34" charset="0"/>
              </a:rPr>
              <a:t>0,83</a:t>
            </a:r>
          </a:p>
          <a:p>
            <a:r>
              <a:rPr lang="en-US" sz="1400" b="1" dirty="0">
                <a:effectLst/>
                <a:latin typeface="Arial" panose="020B0604020202020204" pitchFamily="34" charset="0"/>
              </a:rPr>
              <a:t>1,23</a:t>
            </a:r>
          </a:p>
          <a:p>
            <a:r>
              <a:rPr lang="en-US" sz="1400" b="1" dirty="0">
                <a:effectLst/>
                <a:latin typeface="Arial" panose="020B0604020202020204" pitchFamily="34" charset="0"/>
              </a:rPr>
              <a:t>1,68</a:t>
            </a:r>
          </a:p>
          <a:p>
            <a:r>
              <a:rPr lang="en-US" sz="1400" b="1" dirty="0">
                <a:effectLst/>
                <a:latin typeface="Arial" panose="020B0604020202020204" pitchFamily="34" charset="0"/>
              </a:rPr>
              <a:t>1,01</a:t>
            </a:r>
          </a:p>
          <a:p>
            <a:r>
              <a:rPr lang="en-US" sz="1400" b="1" dirty="0">
                <a:effectLst/>
                <a:latin typeface="Arial" panose="020B0604020202020204" pitchFamily="34" charset="0"/>
              </a:rPr>
              <a:t>1,36</a:t>
            </a:r>
          </a:p>
          <a:p>
            <a:r>
              <a:rPr lang="en-US" sz="1400" b="1" dirty="0">
                <a:effectLst/>
                <a:latin typeface="Arial" panose="020B0604020202020204" pitchFamily="34" charset="0"/>
              </a:rPr>
              <a:t>0,07</a:t>
            </a:r>
          </a:p>
          <a:p>
            <a:r>
              <a:rPr lang="en-US" sz="1400" b="1" dirty="0">
                <a:effectLst/>
                <a:latin typeface="Arial" panose="020B0604020202020204" pitchFamily="34" charset="0"/>
              </a:rPr>
              <a:t>1,25</a:t>
            </a:r>
          </a:p>
          <a:p>
            <a:r>
              <a:rPr lang="en-US" sz="1400" b="1" dirty="0">
                <a:effectLst/>
                <a:latin typeface="Arial" panose="020B0604020202020204" pitchFamily="34" charset="0"/>
              </a:rPr>
              <a:t>1,99</a:t>
            </a:r>
          </a:p>
          <a:p>
            <a:r>
              <a:rPr lang="en-US" sz="1400" b="1" dirty="0">
                <a:effectLst/>
                <a:latin typeface="Arial" panose="020B0604020202020204" pitchFamily="34" charset="0"/>
              </a:rPr>
              <a:t>0,08</a:t>
            </a:r>
          </a:p>
          <a:p>
            <a:r>
              <a:rPr lang="en-US" sz="1400" b="1" dirty="0">
                <a:effectLst/>
                <a:latin typeface="Arial" panose="020B0604020202020204" pitchFamily="34" charset="0"/>
              </a:rPr>
              <a:t>1,27</a:t>
            </a:r>
          </a:p>
          <a:p>
            <a:r>
              <a:rPr lang="en-US" sz="1400" b="1" dirty="0">
                <a:effectLst/>
                <a:latin typeface="Arial" panose="020B0604020202020204" pitchFamily="34" charset="0"/>
              </a:rPr>
              <a:t>1,19</a:t>
            </a:r>
          </a:p>
          <a:p>
            <a:r>
              <a:rPr lang="en-US" sz="1400" b="1" dirty="0">
                <a:effectLst/>
                <a:latin typeface="Arial" panose="020B0604020202020204" pitchFamily="34" charset="0"/>
              </a:rPr>
              <a:t>1,31</a:t>
            </a:r>
          </a:p>
          <a:p>
            <a:r>
              <a:rPr lang="en-US" sz="1400" b="1" dirty="0">
                <a:effectLst/>
                <a:latin typeface="Arial" panose="020B0604020202020204" pitchFamily="34" charset="0"/>
              </a:rPr>
              <a:t>0,94</a:t>
            </a:r>
          </a:p>
          <a:p>
            <a:r>
              <a:rPr lang="en-US" sz="1400" b="1" dirty="0">
                <a:effectLst/>
                <a:latin typeface="Arial" panose="020B0604020202020204" pitchFamily="34" charset="0"/>
              </a:rPr>
              <a:t>0,10</a:t>
            </a:r>
          </a:p>
          <a:p>
            <a:r>
              <a:rPr lang="en-US" sz="1400" b="1" dirty="0">
                <a:effectLst/>
                <a:latin typeface="Arial" panose="020B0604020202020204" pitchFamily="34" charset="0"/>
              </a:rPr>
              <a:t>0,00</a:t>
            </a:r>
          </a:p>
          <a:p>
            <a:r>
              <a:rPr lang="en-US" sz="1400" b="1" dirty="0">
                <a:effectLst/>
                <a:latin typeface="Arial" panose="020B0604020202020204" pitchFamily="34" charset="0"/>
              </a:rPr>
              <a:t>0,63</a:t>
            </a:r>
          </a:p>
          <a:p>
            <a:r>
              <a:rPr lang="en-US" sz="1400" b="1" dirty="0">
                <a:effectLst/>
                <a:latin typeface="Arial" panose="020B0604020202020204" pitchFamily="34" charset="0"/>
              </a:rPr>
              <a:t>1,72</a:t>
            </a:r>
          </a:p>
          <a:p>
            <a:r>
              <a:rPr lang="en-US" sz="1400" b="1" dirty="0">
                <a:effectLst/>
                <a:latin typeface="Arial" panose="020B0604020202020204" pitchFamily="34" charset="0"/>
              </a:rPr>
              <a:t>0,08</a:t>
            </a:r>
          </a:p>
          <a:p>
            <a:r>
              <a:rPr lang="en-US" sz="1400" b="1" dirty="0">
                <a:effectLst/>
                <a:latin typeface="Arial" panose="020B0604020202020204" pitchFamily="34" charset="0"/>
              </a:rPr>
              <a:t>1,70</a:t>
            </a:r>
          </a:p>
          <a:p>
            <a:r>
              <a:rPr lang="en-US" sz="1400" b="1" dirty="0">
                <a:effectLst/>
                <a:latin typeface="Arial" panose="020B0604020202020204" pitchFamily="34" charset="0"/>
              </a:rPr>
              <a:t>0,47</a:t>
            </a:r>
          </a:p>
          <a:p>
            <a:r>
              <a:rPr lang="en-US" sz="1400" b="1" dirty="0">
                <a:effectLst/>
                <a:latin typeface="Arial" panose="020B0604020202020204" pitchFamily="34" charset="0"/>
              </a:rPr>
              <a:t>1,38</a:t>
            </a:r>
          </a:p>
          <a:p>
            <a:r>
              <a:rPr lang="en-US" sz="1400" b="1" dirty="0">
                <a:effectLst/>
                <a:latin typeface="Arial" panose="020B0604020202020204" pitchFamily="34" charset="0"/>
              </a:rPr>
              <a:t>1,22</a:t>
            </a:r>
          </a:p>
          <a:p>
            <a:r>
              <a:rPr lang="en-US" sz="1400" b="1" dirty="0">
                <a:effectLst/>
                <a:latin typeface="Arial" panose="020B0604020202020204" pitchFamily="34" charset="0"/>
              </a:rPr>
              <a:t>1,74</a:t>
            </a:r>
          </a:p>
          <a:p>
            <a:r>
              <a:rPr lang="en-US" sz="1400" b="1" dirty="0">
                <a:effectLst/>
                <a:latin typeface="Arial" panose="020B0604020202020204" pitchFamily="34" charset="0"/>
              </a:rPr>
              <a:t>0,30</a:t>
            </a:r>
          </a:p>
          <a:p>
            <a:r>
              <a:rPr lang="en-US" sz="1400" b="1" dirty="0">
                <a:effectLst/>
                <a:latin typeface="Arial" panose="020B0604020202020204" pitchFamily="34" charset="0"/>
              </a:rPr>
              <a:t>1,27</a:t>
            </a:r>
          </a:p>
          <a:p>
            <a:r>
              <a:rPr lang="en-US" sz="1400" b="1" dirty="0">
                <a:effectLst/>
                <a:latin typeface="Arial" panose="020B0604020202020204" pitchFamily="34" charset="0"/>
              </a:rPr>
              <a:t>1,32</a:t>
            </a:r>
          </a:p>
          <a:p>
            <a:r>
              <a:rPr lang="en-US" sz="1400" b="1" dirty="0">
                <a:effectLst/>
                <a:latin typeface="Arial" panose="020B0604020202020204" pitchFamily="34" charset="0"/>
              </a:rPr>
              <a:t>1,18</a:t>
            </a:r>
          </a:p>
          <a:p>
            <a:r>
              <a:rPr lang="en-US" sz="1400" b="1" dirty="0">
                <a:effectLst/>
                <a:latin typeface="Arial" panose="020B0604020202020204" pitchFamily="34" charset="0"/>
              </a:rPr>
              <a:t>0,94</a:t>
            </a:r>
          </a:p>
          <a:p>
            <a:r>
              <a:rPr lang="en-US" sz="1400" b="1" dirty="0">
                <a:effectLst/>
                <a:latin typeface="Arial" panose="020B0604020202020204" pitchFamily="34" charset="0"/>
              </a:rPr>
              <a:t>1,54</a:t>
            </a:r>
          </a:p>
          <a:p>
            <a:r>
              <a:rPr lang="en-US" sz="1400" b="1" dirty="0">
                <a:effectLst/>
                <a:latin typeface="Arial" panose="020B0604020202020204" pitchFamily="34" charset="0"/>
              </a:rPr>
              <a:t>1,41</a:t>
            </a:r>
          </a:p>
          <a:p>
            <a:r>
              <a:rPr lang="en-US" sz="1400" b="1" dirty="0">
                <a:effectLst/>
                <a:latin typeface="Arial" panose="020B0604020202020204" pitchFamily="34" charset="0"/>
              </a:rPr>
              <a:t>1,03</a:t>
            </a:r>
          </a:p>
          <a:p>
            <a:r>
              <a:rPr lang="en-US" sz="1400" b="1" dirty="0">
                <a:effectLst/>
                <a:latin typeface="Arial" panose="020B0604020202020204" pitchFamily="34" charset="0"/>
              </a:rPr>
              <a:t>1,50</a:t>
            </a:r>
          </a:p>
          <a:p>
            <a:r>
              <a:rPr lang="en-US" sz="1400" b="1" dirty="0">
                <a:effectLst/>
                <a:latin typeface="Arial" panose="020B0604020202020204" pitchFamily="34" charset="0"/>
              </a:rPr>
              <a:t>0,64</a:t>
            </a:r>
          </a:p>
          <a:p>
            <a:r>
              <a:rPr lang="en-US" sz="1400" b="1" dirty="0">
                <a:effectLst/>
                <a:latin typeface="Arial" panose="020B0604020202020204" pitchFamily="34" charset="0"/>
              </a:rPr>
              <a:t>0,91</a:t>
            </a:r>
          </a:p>
          <a:p>
            <a:r>
              <a:rPr lang="en-US" sz="1400" b="1" dirty="0">
                <a:effectLst/>
                <a:latin typeface="Arial" panose="020B0604020202020204" pitchFamily="34" charset="0"/>
              </a:rPr>
              <a:t>0,26</a:t>
            </a:r>
          </a:p>
          <a:p>
            <a:r>
              <a:rPr lang="en-US" sz="1400" b="1" dirty="0">
                <a:effectLst/>
                <a:latin typeface="Arial" panose="020B0604020202020204" pitchFamily="34" charset="0"/>
              </a:rPr>
              <a:t>1,35</a:t>
            </a:r>
          </a:p>
          <a:p>
            <a:r>
              <a:rPr lang="en-US" sz="1400" b="1" dirty="0">
                <a:effectLst/>
                <a:latin typeface="Arial" panose="020B0604020202020204" pitchFamily="34" charset="0"/>
              </a:rPr>
              <a:t>0,03</a:t>
            </a:r>
          </a:p>
          <a:p>
            <a:r>
              <a:rPr lang="en-US" sz="1400" b="1" dirty="0">
                <a:effectLst/>
                <a:latin typeface="Arial" panose="020B0604020202020204" pitchFamily="34" charset="0"/>
              </a:rPr>
              <a:t>1,56</a:t>
            </a:r>
          </a:p>
          <a:p>
            <a:r>
              <a:rPr lang="en-US" sz="1400" b="1" dirty="0">
                <a:effectLst/>
                <a:latin typeface="Arial" panose="020B0604020202020204" pitchFamily="34" charset="0"/>
              </a:rPr>
              <a:t>0,53</a:t>
            </a:r>
          </a:p>
          <a:p>
            <a:r>
              <a:rPr lang="en-US" sz="1400" b="1" dirty="0">
                <a:effectLst/>
                <a:latin typeface="Arial" panose="020B0604020202020204" pitchFamily="34" charset="0"/>
              </a:rPr>
              <a:t>0,33</a:t>
            </a:r>
          </a:p>
          <a:p>
            <a:r>
              <a:rPr lang="en-US" sz="1400" b="1" dirty="0">
                <a:effectLst/>
                <a:latin typeface="Arial" panose="020B0604020202020204" pitchFamily="34" charset="0"/>
              </a:rPr>
              <a:t>1,85</a:t>
            </a:r>
          </a:p>
          <a:p>
            <a:r>
              <a:rPr lang="en-US" sz="1400" b="1" dirty="0">
                <a:effectLst/>
                <a:latin typeface="Arial" panose="020B0604020202020204" pitchFamily="34" charset="0"/>
              </a:rPr>
              <a:t>0,16</a:t>
            </a:r>
          </a:p>
          <a:p>
            <a:r>
              <a:rPr lang="en-US" sz="1400" b="1" dirty="0">
                <a:effectLst/>
                <a:latin typeface="Arial" panose="020B0604020202020204" pitchFamily="34" charset="0"/>
              </a:rPr>
              <a:t>0,24</a:t>
            </a:r>
          </a:p>
          <a:p>
            <a:r>
              <a:rPr lang="en-US" sz="1400" b="1" dirty="0">
                <a:effectLst/>
                <a:latin typeface="Arial" panose="020B0604020202020204" pitchFamily="34" charset="0"/>
              </a:rPr>
              <a:t>1,81</a:t>
            </a:r>
          </a:p>
          <a:p>
            <a:r>
              <a:rPr lang="en-US" sz="1400" b="1" dirty="0">
                <a:effectLst/>
                <a:latin typeface="Arial" panose="020B0604020202020204" pitchFamily="34" charset="0"/>
              </a:rPr>
              <a:t>1,29</a:t>
            </a:r>
          </a:p>
          <a:p>
            <a:r>
              <a:rPr lang="en-US" sz="1400" b="1" dirty="0">
                <a:effectLst/>
                <a:latin typeface="Arial" panose="020B0604020202020204" pitchFamily="34" charset="0"/>
              </a:rPr>
              <a:t>1,70</a:t>
            </a:r>
          </a:p>
          <a:p>
            <a:r>
              <a:rPr lang="en-US" sz="1400" b="1" dirty="0">
                <a:effectLst/>
                <a:latin typeface="Arial" panose="020B0604020202020204" pitchFamily="34" charset="0"/>
              </a:rPr>
              <a:t>1,09</a:t>
            </a:r>
          </a:p>
          <a:p>
            <a:r>
              <a:rPr lang="en-US" sz="1400" b="1" dirty="0">
                <a:effectLst/>
                <a:latin typeface="Arial" panose="020B0604020202020204" pitchFamily="34" charset="0"/>
              </a:rPr>
              <a:t>0,09</a:t>
            </a:r>
          </a:p>
          <a:p>
            <a:r>
              <a:rPr lang="en-US" sz="1400" b="1" dirty="0">
                <a:effectLst/>
                <a:latin typeface="Arial" panose="020B0604020202020204" pitchFamily="34" charset="0"/>
              </a:rPr>
              <a:t>1,33</a:t>
            </a:r>
          </a:p>
          <a:p>
            <a:r>
              <a:rPr lang="en-US" sz="1400" b="1" dirty="0">
                <a:effectLst/>
                <a:latin typeface="Arial" panose="020B0604020202020204" pitchFamily="34" charset="0"/>
              </a:rPr>
              <a:t>1,82</a:t>
            </a:r>
          </a:p>
          <a:p>
            <a:r>
              <a:rPr lang="en-US" sz="1400" b="1" dirty="0">
                <a:effectLst/>
                <a:latin typeface="Arial" panose="020B0604020202020204" pitchFamily="34" charset="0"/>
              </a:rPr>
              <a:t>1,93</a:t>
            </a:r>
          </a:p>
          <a:p>
            <a:r>
              <a:rPr lang="en-US" sz="1400" b="1" dirty="0">
                <a:effectLst/>
                <a:latin typeface="Arial" panose="020B0604020202020204" pitchFamily="34" charset="0"/>
              </a:rPr>
              <a:t>0,20</a:t>
            </a:r>
          </a:p>
          <a:p>
            <a:r>
              <a:rPr lang="en-US" sz="1400" b="1" dirty="0">
                <a:effectLst/>
                <a:latin typeface="Arial" panose="020B0604020202020204" pitchFamily="34" charset="0"/>
              </a:rPr>
              <a:t>0,40</a:t>
            </a:r>
          </a:p>
          <a:p>
            <a:r>
              <a:rPr lang="en-US" sz="1400" b="1" dirty="0">
                <a:effectLst/>
                <a:latin typeface="Arial" panose="020B0604020202020204" pitchFamily="34" charset="0"/>
              </a:rPr>
              <a:t>0,57</a:t>
            </a:r>
          </a:p>
          <a:p>
            <a:r>
              <a:rPr lang="en-US" sz="1400" b="1" dirty="0">
                <a:effectLst/>
                <a:latin typeface="Arial" panose="020B0604020202020204" pitchFamily="34" charset="0"/>
              </a:rPr>
              <a:t>1,60</a:t>
            </a:r>
          </a:p>
          <a:p>
            <a:r>
              <a:rPr lang="en-US" sz="1400" b="1" dirty="0">
                <a:effectLst/>
                <a:latin typeface="Arial" panose="020B0604020202020204" pitchFamily="34" charset="0"/>
              </a:rPr>
              <a:t>1,65</a:t>
            </a:r>
          </a:p>
          <a:p>
            <a:r>
              <a:rPr lang="en-US" sz="1400" b="1" dirty="0">
                <a:effectLst/>
                <a:latin typeface="Arial" panose="020B0604020202020204" pitchFamily="34" charset="0"/>
              </a:rPr>
              <a:t>0,33</a:t>
            </a:r>
          </a:p>
          <a:p>
            <a:r>
              <a:rPr lang="en-US" sz="1400" b="1" dirty="0">
                <a:effectLst/>
                <a:latin typeface="Arial" panose="020B0604020202020204" pitchFamily="34" charset="0"/>
              </a:rPr>
              <a:t>1,09</a:t>
            </a:r>
          </a:p>
          <a:p>
            <a:r>
              <a:rPr lang="en-US" sz="1400" b="1" dirty="0">
                <a:effectLst/>
                <a:latin typeface="Arial" panose="020B0604020202020204" pitchFamily="34" charset="0"/>
              </a:rPr>
              <a:t>0,56</a:t>
            </a:r>
          </a:p>
          <a:p>
            <a:r>
              <a:rPr lang="en-US" sz="1400" b="1" dirty="0">
                <a:effectLst/>
                <a:latin typeface="Arial" panose="020B0604020202020204" pitchFamily="34" charset="0"/>
              </a:rPr>
              <a:t>0,57</a:t>
            </a:r>
          </a:p>
        </p:txBody>
      </p:sp>
      <p:sp>
        <p:nvSpPr>
          <p:cNvPr id="8" name="Підзаголовок 2">
            <a:extLst>
              <a:ext uri="{FF2B5EF4-FFF2-40B4-BE49-F238E27FC236}">
                <a16:creationId xmlns:a16="http://schemas.microsoft.com/office/drawing/2014/main" id="{21A8DDBD-594C-43FD-A442-891EDCA2446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87189" y="1157814"/>
            <a:ext cx="11434194" cy="435178"/>
          </a:xfrm>
        </p:spPr>
        <p:txBody>
          <a:bodyPr>
            <a:noAutofit/>
          </a:bodyPr>
          <a:lstStyle/>
          <a:p>
            <a:pPr algn="l"/>
            <a:r>
              <a:rPr lang="uk-UA" sz="36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Українська нотація запису </a:t>
            </a:r>
            <a:r>
              <a:rPr lang="uk-UA" sz="3600" b="1" dirty="0" err="1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десятичних</a:t>
            </a:r>
            <a:r>
              <a:rPr lang="uk-UA" sz="36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знаків «</a:t>
            </a:r>
            <a:r>
              <a:rPr lang="uk-UA" sz="36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uk-UA" sz="36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uk-UA" sz="3600" dirty="0"/>
          </a:p>
        </p:txBody>
      </p:sp>
      <p:sp>
        <p:nvSpPr>
          <p:cNvPr id="9" name="Підзаголовок 2">
            <a:extLst>
              <a:ext uri="{FF2B5EF4-FFF2-40B4-BE49-F238E27FC236}">
                <a16:creationId xmlns:a16="http://schemas.microsoft.com/office/drawing/2014/main" id="{E5A0A2F6-1ECA-431D-8648-4FFD2320A05E}"/>
              </a:ext>
            </a:extLst>
          </p:cNvPr>
          <p:cNvSpPr txBox="1">
            <a:spLocks/>
          </p:cNvSpPr>
          <p:nvPr/>
        </p:nvSpPr>
        <p:spPr>
          <a:xfrm>
            <a:off x="487189" y="1536676"/>
            <a:ext cx="7633354" cy="43517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uk-UA" b="1" dirty="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Дві </a:t>
            </a:r>
            <a:r>
              <a:rPr lang="uk-UA" b="1" dirty="0" err="1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значащі</a:t>
            </a:r>
            <a:r>
              <a:rPr lang="uk-UA" b="1" dirty="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цифра після коми 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5884730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кутник 4">
            <a:extLst>
              <a:ext uri="{FF2B5EF4-FFF2-40B4-BE49-F238E27FC236}">
                <a16:creationId xmlns:a16="http://schemas.microsoft.com/office/drawing/2014/main" id="{CBC38BCA-96F6-49B5-BC6D-8B29D9A418C9}"/>
              </a:ext>
            </a:extLst>
          </p:cNvPr>
          <p:cNvSpPr/>
          <p:nvPr/>
        </p:nvSpPr>
        <p:spPr>
          <a:xfrm>
            <a:off x="1" y="72721"/>
            <a:ext cx="12192000" cy="363507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003">
            <a:schemeClr val="lt2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831436A-7AD8-49D1-81F7-A772406FEF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35310" y="996541"/>
            <a:ext cx="10357607" cy="286275"/>
          </a:xfrm>
        </p:spPr>
        <p:txBody>
          <a:bodyPr>
            <a:noAutofit/>
          </a:bodyPr>
          <a:lstStyle/>
          <a:p>
            <a:r>
              <a:rPr lang="uk-UA" sz="480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Вимірювання фізичних величин</a:t>
            </a:r>
            <a:endParaRPr lang="uk-UA" sz="4800" b="1" dirty="0">
              <a:solidFill>
                <a:srgbClr val="FF0000"/>
              </a:solidFill>
            </a:endParaRPr>
          </a:p>
        </p:txBody>
      </p:sp>
      <p:sp>
        <p:nvSpPr>
          <p:cNvPr id="4" name="Підзаголовок 2">
            <a:extLst>
              <a:ext uri="{FF2B5EF4-FFF2-40B4-BE49-F238E27FC236}">
                <a16:creationId xmlns:a16="http://schemas.microsoft.com/office/drawing/2014/main" id="{BC6D2037-A6D6-4779-9F4E-69AEB61ECDB4}"/>
              </a:ext>
            </a:extLst>
          </p:cNvPr>
          <p:cNvSpPr txBox="1">
            <a:spLocks/>
          </p:cNvSpPr>
          <p:nvPr/>
        </p:nvSpPr>
        <p:spPr>
          <a:xfrm>
            <a:off x="151003" y="72721"/>
            <a:ext cx="12040998" cy="435178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L2-</a:t>
            </a:r>
            <a:r>
              <a:rPr lang="uk-UA" dirty="0">
                <a:solidFill>
                  <a:schemeClr val="accent1">
                    <a:lumMod val="75000"/>
                  </a:schemeClr>
                </a:solidFill>
              </a:rPr>
              <a:t>7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-</a:t>
            </a:r>
            <a:r>
              <a:rPr lang="uk-UA" dirty="0">
                <a:solidFill>
                  <a:schemeClr val="accent1">
                    <a:lumMod val="75000"/>
                  </a:schemeClr>
                </a:solidFill>
              </a:rPr>
              <a:t>39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    </a:t>
            </a:r>
            <a:r>
              <a:rPr lang="uk-UA" dirty="0">
                <a:solidFill>
                  <a:schemeClr val="accent1">
                    <a:lumMod val="75000"/>
                  </a:schemeClr>
                </a:solidFill>
              </a:rPr>
              <a:t>                   </a:t>
            </a:r>
            <a:r>
              <a:rPr lang="en-US" b="1" dirty="0">
                <a:hlinkClick r:id="rId2"/>
              </a:rPr>
              <a:t>www.k123.com.ua</a:t>
            </a:r>
            <a:r>
              <a:rPr lang="en-US" b="1" dirty="0"/>
              <a:t>      </a:t>
            </a:r>
            <a:r>
              <a:rPr lang="uk-UA" b="1" dirty="0"/>
              <a:t>                        </a:t>
            </a:r>
            <a:r>
              <a:rPr lang="uk-UA" i="1" dirty="0">
                <a:solidFill>
                  <a:schemeClr val="accent1">
                    <a:lumMod val="75000"/>
                  </a:schemeClr>
                </a:solidFill>
              </a:rPr>
              <a:t>Метрологія та стандартизація</a:t>
            </a:r>
            <a:r>
              <a:rPr lang="en-US" i="1" dirty="0">
                <a:solidFill>
                  <a:schemeClr val="accent1">
                    <a:lumMod val="75000"/>
                  </a:schemeClr>
                </a:solidFill>
              </a:rPr>
              <a:t>        </a:t>
            </a:r>
            <a:r>
              <a:rPr lang="en-US" sz="1300" i="1" dirty="0"/>
              <a:t>file:jMSC_L2.pptx </a:t>
            </a:r>
            <a:endParaRPr lang="uk-UA" sz="1300" i="1" dirty="0"/>
          </a:p>
        </p:txBody>
      </p:sp>
      <p:sp>
        <p:nvSpPr>
          <p:cNvPr id="7" name="Підзаголовок 2">
            <a:extLst>
              <a:ext uri="{FF2B5EF4-FFF2-40B4-BE49-F238E27FC236}">
                <a16:creationId xmlns:a16="http://schemas.microsoft.com/office/drawing/2014/main" id="{15E4339B-1D76-46DF-9EF8-64AD21EF514B}"/>
              </a:ext>
            </a:extLst>
          </p:cNvPr>
          <p:cNvSpPr txBox="1">
            <a:spLocks/>
          </p:cNvSpPr>
          <p:nvPr/>
        </p:nvSpPr>
        <p:spPr>
          <a:xfrm>
            <a:off x="1276524" y="1931350"/>
            <a:ext cx="10644859" cy="4444283"/>
          </a:xfrm>
          <a:prstGeom prst="rect">
            <a:avLst/>
          </a:prstGeom>
        </p:spPr>
        <p:txBody>
          <a:bodyPr vert="horz" lIns="91440" tIns="45720" rIns="91440" bIns="45720" numCol="6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uk-UA" sz="800" b="1" dirty="0">
                <a:solidFill>
                  <a:srgbClr val="FF0000"/>
                </a:solidFill>
                <a:latin typeface="Arial" panose="020B0604020202020204" pitchFamily="34" charset="0"/>
              </a:rPr>
              <a:t>Вихідні данні</a:t>
            </a:r>
          </a:p>
          <a:p>
            <a:r>
              <a:rPr lang="en-US" sz="800" b="1" dirty="0">
                <a:solidFill>
                  <a:srgbClr val="FF0000"/>
                </a:solidFill>
                <a:latin typeface="Arial" panose="020B0604020202020204" pitchFamily="34" charset="0"/>
              </a:rPr>
              <a:t>http://www.k123.com.ua/jms_vv31_m3.html</a:t>
            </a:r>
            <a:endParaRPr lang="uk-UA" sz="800" b="1" dirty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r>
              <a:rPr lang="en-US" sz="800" b="1" dirty="0">
                <a:solidFill>
                  <a:srgbClr val="FF0000"/>
                </a:solidFill>
                <a:latin typeface="Arial" panose="020B0604020202020204" pitchFamily="34" charset="0"/>
              </a:rPr>
              <a:t>http://msc.k123.com.ua/job_11.html</a:t>
            </a:r>
            <a:endParaRPr lang="uk-UA" sz="800" b="1" dirty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r>
              <a:rPr lang="en-US" sz="800" b="1" dirty="0">
                <a:solidFill>
                  <a:srgbClr val="FF0000"/>
                </a:solidFill>
                <a:latin typeface="Arial" panose="020B0604020202020204" pitchFamily="34" charset="0"/>
              </a:rPr>
              <a:t>http://msc.k123.com.ua/job1/v22.txt</a:t>
            </a:r>
          </a:p>
          <a:p>
            <a:r>
              <a:rPr lang="en-US" sz="1400" b="1" dirty="0">
                <a:effectLst/>
                <a:latin typeface="Arial" panose="020B0604020202020204" pitchFamily="34" charset="0"/>
              </a:rPr>
              <a:t>0,00</a:t>
            </a:r>
          </a:p>
          <a:p>
            <a:r>
              <a:rPr lang="en-US" sz="1400" b="1" dirty="0">
                <a:effectLst/>
                <a:latin typeface="Arial" panose="020B0604020202020204" pitchFamily="34" charset="0"/>
              </a:rPr>
              <a:t>0,03</a:t>
            </a:r>
          </a:p>
          <a:p>
            <a:r>
              <a:rPr lang="en-US" sz="1400" b="1" dirty="0">
                <a:effectLst/>
                <a:latin typeface="Arial" panose="020B0604020202020204" pitchFamily="34" charset="0"/>
              </a:rPr>
              <a:t>0,07</a:t>
            </a:r>
          </a:p>
          <a:p>
            <a:r>
              <a:rPr lang="en-US" sz="1400" b="1" dirty="0">
                <a:effectLst/>
                <a:latin typeface="Arial" panose="020B0604020202020204" pitchFamily="34" charset="0"/>
              </a:rPr>
              <a:t>0,08</a:t>
            </a:r>
          </a:p>
          <a:p>
            <a:r>
              <a:rPr lang="en-US" sz="1400" b="1" dirty="0">
                <a:effectLst/>
                <a:latin typeface="Arial" panose="020B0604020202020204" pitchFamily="34" charset="0"/>
              </a:rPr>
              <a:t>0,08</a:t>
            </a:r>
          </a:p>
          <a:p>
            <a:r>
              <a:rPr lang="en-US" sz="1400" b="1" dirty="0">
                <a:effectLst/>
                <a:latin typeface="Arial" panose="020B0604020202020204" pitchFamily="34" charset="0"/>
              </a:rPr>
              <a:t>0,09</a:t>
            </a:r>
          </a:p>
          <a:p>
            <a:r>
              <a:rPr lang="en-US" sz="1400" b="1" dirty="0">
                <a:effectLst/>
                <a:latin typeface="Arial" panose="020B0604020202020204" pitchFamily="34" charset="0"/>
              </a:rPr>
              <a:t>0,10</a:t>
            </a:r>
          </a:p>
          <a:p>
            <a:r>
              <a:rPr lang="en-US" sz="1400" b="1" dirty="0">
                <a:effectLst/>
                <a:latin typeface="Arial" panose="020B0604020202020204" pitchFamily="34" charset="0"/>
              </a:rPr>
              <a:t>0,16</a:t>
            </a:r>
          </a:p>
          <a:p>
            <a:r>
              <a:rPr lang="en-US" sz="1400" b="1" dirty="0">
                <a:effectLst/>
                <a:latin typeface="Arial" panose="020B0604020202020204" pitchFamily="34" charset="0"/>
              </a:rPr>
              <a:t>0,20</a:t>
            </a:r>
          </a:p>
          <a:p>
            <a:r>
              <a:rPr lang="en-US" sz="1400" b="1" dirty="0">
                <a:effectLst/>
                <a:latin typeface="Arial" panose="020B0604020202020204" pitchFamily="34" charset="0"/>
              </a:rPr>
              <a:t>0,24</a:t>
            </a:r>
          </a:p>
          <a:p>
            <a:r>
              <a:rPr lang="en-US" sz="1400" b="1" dirty="0">
                <a:effectLst/>
                <a:latin typeface="Arial" panose="020B0604020202020204" pitchFamily="34" charset="0"/>
              </a:rPr>
              <a:t>0,26</a:t>
            </a:r>
          </a:p>
          <a:p>
            <a:r>
              <a:rPr lang="en-US" sz="1400" b="1" dirty="0">
                <a:effectLst/>
                <a:latin typeface="Arial" panose="020B0604020202020204" pitchFamily="34" charset="0"/>
              </a:rPr>
              <a:t>0,30</a:t>
            </a:r>
          </a:p>
          <a:p>
            <a:r>
              <a:rPr lang="en-US" sz="1400" b="1" dirty="0">
                <a:effectLst/>
                <a:latin typeface="Arial" panose="020B0604020202020204" pitchFamily="34" charset="0"/>
              </a:rPr>
              <a:t>0,33</a:t>
            </a:r>
          </a:p>
          <a:p>
            <a:r>
              <a:rPr lang="en-US" sz="1400" b="1" dirty="0">
                <a:effectLst/>
                <a:latin typeface="Arial" panose="020B0604020202020204" pitchFamily="34" charset="0"/>
              </a:rPr>
              <a:t>0,33</a:t>
            </a:r>
          </a:p>
          <a:p>
            <a:r>
              <a:rPr lang="en-US" sz="1400" b="1" dirty="0">
                <a:effectLst/>
                <a:latin typeface="Arial" panose="020B0604020202020204" pitchFamily="34" charset="0"/>
              </a:rPr>
              <a:t>0,39</a:t>
            </a:r>
          </a:p>
          <a:p>
            <a:r>
              <a:rPr lang="en-US" sz="1400" b="1" dirty="0">
                <a:effectLst/>
                <a:latin typeface="Arial" panose="020B0604020202020204" pitchFamily="34" charset="0"/>
              </a:rPr>
              <a:t>0,40</a:t>
            </a:r>
          </a:p>
          <a:p>
            <a:r>
              <a:rPr lang="en-US" sz="1400" b="1" dirty="0">
                <a:effectLst/>
                <a:latin typeface="Arial" panose="020B0604020202020204" pitchFamily="34" charset="0"/>
              </a:rPr>
              <a:t>0,47</a:t>
            </a:r>
          </a:p>
          <a:p>
            <a:r>
              <a:rPr lang="en-US" sz="1400" b="1" dirty="0">
                <a:effectLst/>
                <a:latin typeface="Arial" panose="020B0604020202020204" pitchFamily="34" charset="0"/>
              </a:rPr>
              <a:t>0,50</a:t>
            </a:r>
          </a:p>
          <a:p>
            <a:r>
              <a:rPr lang="en-US" sz="1400" b="1" dirty="0">
                <a:effectLst/>
                <a:latin typeface="Arial" panose="020B0604020202020204" pitchFamily="34" charset="0"/>
              </a:rPr>
              <a:t>0,53</a:t>
            </a:r>
          </a:p>
          <a:p>
            <a:r>
              <a:rPr lang="en-US" sz="1400" b="1" dirty="0">
                <a:effectLst/>
                <a:latin typeface="Arial" panose="020B0604020202020204" pitchFamily="34" charset="0"/>
              </a:rPr>
              <a:t>0,56</a:t>
            </a:r>
          </a:p>
          <a:p>
            <a:r>
              <a:rPr lang="en-US" sz="1400" b="1" dirty="0">
                <a:effectLst/>
                <a:latin typeface="Arial" panose="020B0604020202020204" pitchFamily="34" charset="0"/>
              </a:rPr>
              <a:t>0,57</a:t>
            </a:r>
          </a:p>
          <a:p>
            <a:r>
              <a:rPr lang="en-US" sz="1400" b="1" dirty="0">
                <a:effectLst/>
                <a:latin typeface="Arial" panose="020B0604020202020204" pitchFamily="34" charset="0"/>
              </a:rPr>
              <a:t>0,57</a:t>
            </a:r>
          </a:p>
          <a:p>
            <a:r>
              <a:rPr lang="en-US" sz="1400" b="1" dirty="0">
                <a:effectLst/>
                <a:latin typeface="Arial" panose="020B0604020202020204" pitchFamily="34" charset="0"/>
              </a:rPr>
              <a:t>0,63</a:t>
            </a:r>
          </a:p>
          <a:p>
            <a:r>
              <a:rPr lang="en-US" sz="1400" b="1" dirty="0">
                <a:effectLst/>
                <a:latin typeface="Arial" panose="020B0604020202020204" pitchFamily="34" charset="0"/>
              </a:rPr>
              <a:t>0,64</a:t>
            </a:r>
          </a:p>
          <a:p>
            <a:r>
              <a:rPr lang="en-US" sz="1400" b="1" dirty="0">
                <a:effectLst/>
                <a:latin typeface="Arial" panose="020B0604020202020204" pitchFamily="34" charset="0"/>
              </a:rPr>
              <a:t>0,71</a:t>
            </a:r>
          </a:p>
          <a:p>
            <a:r>
              <a:rPr lang="en-US" sz="1400" b="1" dirty="0">
                <a:effectLst/>
                <a:latin typeface="Arial" panose="020B0604020202020204" pitchFamily="34" charset="0"/>
              </a:rPr>
              <a:t>0,83</a:t>
            </a:r>
          </a:p>
          <a:p>
            <a:r>
              <a:rPr lang="en-US" sz="1400" b="1" dirty="0">
                <a:effectLst/>
                <a:latin typeface="Arial" panose="020B0604020202020204" pitchFamily="34" charset="0"/>
              </a:rPr>
              <a:t>0,91</a:t>
            </a:r>
          </a:p>
          <a:p>
            <a:r>
              <a:rPr lang="en-US" sz="1400" b="1" dirty="0">
                <a:effectLst/>
                <a:latin typeface="Arial" panose="020B0604020202020204" pitchFamily="34" charset="0"/>
              </a:rPr>
              <a:t>0,94</a:t>
            </a:r>
          </a:p>
          <a:p>
            <a:r>
              <a:rPr lang="en-US" sz="1400" b="1" dirty="0">
                <a:effectLst/>
                <a:latin typeface="Arial" panose="020B0604020202020204" pitchFamily="34" charset="0"/>
              </a:rPr>
              <a:t>0,94</a:t>
            </a:r>
          </a:p>
          <a:p>
            <a:r>
              <a:rPr lang="en-US" sz="1400" b="1" dirty="0">
                <a:effectLst/>
                <a:latin typeface="Arial" panose="020B0604020202020204" pitchFamily="34" charset="0"/>
              </a:rPr>
              <a:t>0,96</a:t>
            </a:r>
          </a:p>
          <a:p>
            <a:r>
              <a:rPr lang="en-US" sz="1400" b="1" dirty="0">
                <a:effectLst/>
                <a:latin typeface="Arial" panose="020B0604020202020204" pitchFamily="34" charset="0"/>
              </a:rPr>
              <a:t>1,01</a:t>
            </a:r>
          </a:p>
          <a:p>
            <a:r>
              <a:rPr lang="en-US" sz="1400" b="1" dirty="0">
                <a:effectLst/>
                <a:latin typeface="Arial" panose="020B0604020202020204" pitchFamily="34" charset="0"/>
              </a:rPr>
              <a:t>1,03</a:t>
            </a:r>
          </a:p>
          <a:p>
            <a:r>
              <a:rPr lang="en-US" sz="1400" b="1" dirty="0">
                <a:effectLst/>
                <a:latin typeface="Arial" panose="020B0604020202020204" pitchFamily="34" charset="0"/>
              </a:rPr>
              <a:t>1,09</a:t>
            </a:r>
          </a:p>
          <a:p>
            <a:r>
              <a:rPr lang="en-US" sz="1400" b="1" dirty="0">
                <a:effectLst/>
                <a:latin typeface="Arial" panose="020B0604020202020204" pitchFamily="34" charset="0"/>
              </a:rPr>
              <a:t>1,09</a:t>
            </a:r>
          </a:p>
          <a:p>
            <a:r>
              <a:rPr lang="en-US" sz="1400" b="1" dirty="0">
                <a:effectLst/>
                <a:latin typeface="Arial" panose="020B0604020202020204" pitchFamily="34" charset="0"/>
              </a:rPr>
              <a:t>1,18</a:t>
            </a:r>
          </a:p>
          <a:p>
            <a:r>
              <a:rPr lang="en-US" sz="1400" b="1" dirty="0">
                <a:effectLst/>
                <a:latin typeface="Arial" panose="020B0604020202020204" pitchFamily="34" charset="0"/>
              </a:rPr>
              <a:t>1,19</a:t>
            </a:r>
          </a:p>
          <a:p>
            <a:r>
              <a:rPr lang="en-US" sz="1400" b="1" dirty="0">
                <a:effectLst/>
                <a:latin typeface="Arial" panose="020B0604020202020204" pitchFamily="34" charset="0"/>
              </a:rPr>
              <a:t>1,22</a:t>
            </a:r>
          </a:p>
          <a:p>
            <a:r>
              <a:rPr lang="en-US" sz="1400" b="1" dirty="0">
                <a:effectLst/>
                <a:latin typeface="Arial" panose="020B0604020202020204" pitchFamily="34" charset="0"/>
              </a:rPr>
              <a:t>1,23</a:t>
            </a:r>
          </a:p>
          <a:p>
            <a:r>
              <a:rPr lang="en-US" sz="1400" b="1" dirty="0">
                <a:effectLst/>
                <a:latin typeface="Arial" panose="020B0604020202020204" pitchFamily="34" charset="0"/>
              </a:rPr>
              <a:t>1,25</a:t>
            </a:r>
          </a:p>
          <a:p>
            <a:r>
              <a:rPr lang="en-US" sz="1400" b="1" dirty="0">
                <a:effectLst/>
                <a:latin typeface="Arial" panose="020B0604020202020204" pitchFamily="34" charset="0"/>
              </a:rPr>
              <a:t>1,27</a:t>
            </a:r>
          </a:p>
          <a:p>
            <a:r>
              <a:rPr lang="en-US" sz="1400" b="1" dirty="0">
                <a:effectLst/>
                <a:latin typeface="Arial" panose="020B0604020202020204" pitchFamily="34" charset="0"/>
              </a:rPr>
              <a:t>1,27</a:t>
            </a:r>
          </a:p>
          <a:p>
            <a:r>
              <a:rPr lang="en-US" sz="1400" b="1" dirty="0">
                <a:effectLst/>
                <a:latin typeface="Arial" panose="020B0604020202020204" pitchFamily="34" charset="0"/>
              </a:rPr>
              <a:t>1,29</a:t>
            </a:r>
          </a:p>
          <a:p>
            <a:r>
              <a:rPr lang="en-US" sz="1400" b="1" dirty="0">
                <a:effectLst/>
                <a:latin typeface="Arial" panose="020B0604020202020204" pitchFamily="34" charset="0"/>
              </a:rPr>
              <a:t>1,31</a:t>
            </a:r>
          </a:p>
          <a:p>
            <a:r>
              <a:rPr lang="en-US" sz="1400" b="1" dirty="0">
                <a:effectLst/>
                <a:latin typeface="Arial" panose="020B0604020202020204" pitchFamily="34" charset="0"/>
              </a:rPr>
              <a:t>1,32</a:t>
            </a:r>
          </a:p>
          <a:p>
            <a:r>
              <a:rPr lang="en-US" sz="1400" b="1" dirty="0">
                <a:effectLst/>
                <a:latin typeface="Arial" panose="020B0604020202020204" pitchFamily="34" charset="0"/>
              </a:rPr>
              <a:t>1,33</a:t>
            </a:r>
          </a:p>
          <a:p>
            <a:r>
              <a:rPr lang="en-US" sz="1400" b="1" dirty="0">
                <a:effectLst/>
                <a:latin typeface="Arial" panose="020B0604020202020204" pitchFamily="34" charset="0"/>
              </a:rPr>
              <a:t>1,35</a:t>
            </a:r>
          </a:p>
          <a:p>
            <a:r>
              <a:rPr lang="en-US" sz="1400" b="1" dirty="0">
                <a:effectLst/>
                <a:latin typeface="Arial" panose="020B0604020202020204" pitchFamily="34" charset="0"/>
              </a:rPr>
              <a:t>1,36</a:t>
            </a:r>
          </a:p>
          <a:p>
            <a:r>
              <a:rPr lang="en-US" sz="1400" b="1" dirty="0">
                <a:effectLst/>
                <a:latin typeface="Arial" panose="020B0604020202020204" pitchFamily="34" charset="0"/>
              </a:rPr>
              <a:t>1,38</a:t>
            </a:r>
          </a:p>
          <a:p>
            <a:r>
              <a:rPr lang="en-US" sz="1400" b="1" dirty="0">
                <a:effectLst/>
                <a:latin typeface="Arial" panose="020B0604020202020204" pitchFamily="34" charset="0"/>
              </a:rPr>
              <a:t>1,41</a:t>
            </a:r>
          </a:p>
          <a:p>
            <a:r>
              <a:rPr lang="en-US" sz="1400" b="1" dirty="0">
                <a:effectLst/>
                <a:latin typeface="Arial" panose="020B0604020202020204" pitchFamily="34" charset="0"/>
              </a:rPr>
              <a:t>1,50</a:t>
            </a:r>
          </a:p>
          <a:p>
            <a:r>
              <a:rPr lang="en-US" sz="1400" b="1" dirty="0">
                <a:effectLst/>
                <a:latin typeface="Arial" panose="020B0604020202020204" pitchFamily="34" charset="0"/>
              </a:rPr>
              <a:t>1,54</a:t>
            </a:r>
          </a:p>
          <a:p>
            <a:r>
              <a:rPr lang="en-US" sz="1400" b="1" dirty="0">
                <a:effectLst/>
                <a:latin typeface="Arial" panose="020B0604020202020204" pitchFamily="34" charset="0"/>
              </a:rPr>
              <a:t>1,56</a:t>
            </a:r>
          </a:p>
          <a:p>
            <a:r>
              <a:rPr lang="en-US" sz="1400" b="1" dirty="0">
                <a:effectLst/>
                <a:latin typeface="Arial" panose="020B0604020202020204" pitchFamily="34" charset="0"/>
              </a:rPr>
              <a:t>1,60</a:t>
            </a:r>
          </a:p>
          <a:p>
            <a:r>
              <a:rPr lang="en-US" sz="1400" b="1" dirty="0">
                <a:effectLst/>
                <a:latin typeface="Arial" panose="020B0604020202020204" pitchFamily="34" charset="0"/>
              </a:rPr>
              <a:t>1,65</a:t>
            </a:r>
          </a:p>
          <a:p>
            <a:r>
              <a:rPr lang="en-US" sz="1400" b="1" dirty="0">
                <a:effectLst/>
                <a:latin typeface="Arial" panose="020B0604020202020204" pitchFamily="34" charset="0"/>
              </a:rPr>
              <a:t>1,68</a:t>
            </a:r>
          </a:p>
          <a:p>
            <a:r>
              <a:rPr lang="en-US" sz="1400" b="1" dirty="0">
                <a:effectLst/>
                <a:latin typeface="Arial" panose="020B0604020202020204" pitchFamily="34" charset="0"/>
              </a:rPr>
              <a:t>1,70</a:t>
            </a:r>
          </a:p>
          <a:p>
            <a:r>
              <a:rPr lang="en-US" sz="1400" b="1" dirty="0">
                <a:effectLst/>
                <a:latin typeface="Arial" panose="020B0604020202020204" pitchFamily="34" charset="0"/>
              </a:rPr>
              <a:t>1,70</a:t>
            </a:r>
          </a:p>
          <a:p>
            <a:r>
              <a:rPr lang="en-US" sz="1400" b="1" dirty="0">
                <a:effectLst/>
                <a:latin typeface="Arial" panose="020B0604020202020204" pitchFamily="34" charset="0"/>
              </a:rPr>
              <a:t>1,72</a:t>
            </a:r>
          </a:p>
          <a:p>
            <a:r>
              <a:rPr lang="en-US" sz="1400" b="1" dirty="0">
                <a:effectLst/>
                <a:latin typeface="Arial" panose="020B0604020202020204" pitchFamily="34" charset="0"/>
              </a:rPr>
              <a:t>1,74</a:t>
            </a:r>
          </a:p>
          <a:p>
            <a:r>
              <a:rPr lang="en-US" sz="1400" b="1" dirty="0">
                <a:effectLst/>
                <a:latin typeface="Arial" panose="020B0604020202020204" pitchFamily="34" charset="0"/>
              </a:rPr>
              <a:t>1,81</a:t>
            </a:r>
          </a:p>
          <a:p>
            <a:r>
              <a:rPr lang="en-US" sz="1400" b="1" dirty="0">
                <a:effectLst/>
                <a:latin typeface="Arial" panose="020B0604020202020204" pitchFamily="34" charset="0"/>
              </a:rPr>
              <a:t>1,82</a:t>
            </a:r>
          </a:p>
          <a:p>
            <a:r>
              <a:rPr lang="en-US" sz="1400" b="1" dirty="0">
                <a:effectLst/>
                <a:latin typeface="Arial" panose="020B0604020202020204" pitchFamily="34" charset="0"/>
              </a:rPr>
              <a:t>1,83</a:t>
            </a:r>
          </a:p>
          <a:p>
            <a:r>
              <a:rPr lang="en-US" sz="1400" b="1" dirty="0">
                <a:effectLst/>
                <a:latin typeface="Arial" panose="020B0604020202020204" pitchFamily="34" charset="0"/>
              </a:rPr>
              <a:t>1,85</a:t>
            </a:r>
          </a:p>
          <a:p>
            <a:r>
              <a:rPr lang="en-US" sz="1400" b="1" dirty="0">
                <a:effectLst/>
                <a:latin typeface="Arial" panose="020B0604020202020204" pitchFamily="34" charset="0"/>
              </a:rPr>
              <a:t>1,93</a:t>
            </a:r>
          </a:p>
          <a:p>
            <a:r>
              <a:rPr lang="en-US" sz="1400" b="1" dirty="0">
                <a:effectLst/>
                <a:latin typeface="Arial" panose="020B0604020202020204" pitchFamily="34" charset="0"/>
              </a:rPr>
              <a:t>1,99</a:t>
            </a:r>
          </a:p>
        </p:txBody>
      </p:sp>
      <p:sp>
        <p:nvSpPr>
          <p:cNvPr id="8" name="Підзаголовок 2">
            <a:extLst>
              <a:ext uri="{FF2B5EF4-FFF2-40B4-BE49-F238E27FC236}">
                <a16:creationId xmlns:a16="http://schemas.microsoft.com/office/drawing/2014/main" id="{21A8DDBD-594C-43FD-A442-891EDCA2446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87189" y="1157814"/>
            <a:ext cx="11434194" cy="435178"/>
          </a:xfrm>
        </p:spPr>
        <p:txBody>
          <a:bodyPr>
            <a:noAutofit/>
          </a:bodyPr>
          <a:lstStyle/>
          <a:p>
            <a:pPr algn="l"/>
            <a:r>
              <a:rPr lang="uk-UA" sz="36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Українська нотація запису </a:t>
            </a:r>
            <a:r>
              <a:rPr lang="uk-UA" sz="3600" b="1" dirty="0" err="1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десятичних</a:t>
            </a:r>
            <a:r>
              <a:rPr lang="uk-UA" sz="36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знаків «</a:t>
            </a:r>
            <a:r>
              <a:rPr lang="uk-UA" sz="36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uk-UA" sz="36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uk-UA" sz="3600" dirty="0"/>
          </a:p>
        </p:txBody>
      </p:sp>
      <p:sp>
        <p:nvSpPr>
          <p:cNvPr id="9" name="Підзаголовок 2">
            <a:extLst>
              <a:ext uri="{FF2B5EF4-FFF2-40B4-BE49-F238E27FC236}">
                <a16:creationId xmlns:a16="http://schemas.microsoft.com/office/drawing/2014/main" id="{E5A0A2F6-1ECA-431D-8648-4FFD2320A05E}"/>
              </a:ext>
            </a:extLst>
          </p:cNvPr>
          <p:cNvSpPr txBox="1">
            <a:spLocks/>
          </p:cNvSpPr>
          <p:nvPr/>
        </p:nvSpPr>
        <p:spPr>
          <a:xfrm>
            <a:off x="487188" y="1536676"/>
            <a:ext cx="10357607" cy="43517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uk-UA" b="1" dirty="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Запис </a:t>
            </a:r>
            <a:r>
              <a:rPr lang="uk-UA" b="1" dirty="0" err="1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відсортированих</a:t>
            </a:r>
            <a:r>
              <a:rPr lang="uk-UA" b="1" dirty="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чисел від </a:t>
            </a:r>
            <a:r>
              <a:rPr lang="uk-UA" b="1" dirty="0" err="1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мінімальої</a:t>
            </a:r>
            <a:r>
              <a:rPr lang="uk-UA" b="1" dirty="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величини до максимальної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6367657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кутник 4">
            <a:extLst>
              <a:ext uri="{FF2B5EF4-FFF2-40B4-BE49-F238E27FC236}">
                <a16:creationId xmlns:a16="http://schemas.microsoft.com/office/drawing/2014/main" id="{CBC38BCA-96F6-49B5-BC6D-8B29D9A418C9}"/>
              </a:ext>
            </a:extLst>
          </p:cNvPr>
          <p:cNvSpPr/>
          <p:nvPr/>
        </p:nvSpPr>
        <p:spPr>
          <a:xfrm>
            <a:off x="1" y="72721"/>
            <a:ext cx="12192000" cy="363507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003">
            <a:schemeClr val="lt2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831436A-7AD8-49D1-81F7-A772406FEF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35310" y="996541"/>
            <a:ext cx="10357607" cy="286275"/>
          </a:xfrm>
        </p:spPr>
        <p:txBody>
          <a:bodyPr>
            <a:noAutofit/>
          </a:bodyPr>
          <a:lstStyle/>
          <a:p>
            <a:r>
              <a:rPr lang="uk-UA" sz="480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Вимірювання фізичних величин</a:t>
            </a:r>
            <a:endParaRPr lang="uk-UA" sz="4800" b="1" dirty="0">
              <a:solidFill>
                <a:srgbClr val="FF0000"/>
              </a:solidFill>
            </a:endParaRPr>
          </a:p>
        </p:txBody>
      </p:sp>
      <p:sp>
        <p:nvSpPr>
          <p:cNvPr id="4" name="Підзаголовок 2">
            <a:extLst>
              <a:ext uri="{FF2B5EF4-FFF2-40B4-BE49-F238E27FC236}">
                <a16:creationId xmlns:a16="http://schemas.microsoft.com/office/drawing/2014/main" id="{BC6D2037-A6D6-4779-9F4E-69AEB61ECDB4}"/>
              </a:ext>
            </a:extLst>
          </p:cNvPr>
          <p:cNvSpPr txBox="1">
            <a:spLocks/>
          </p:cNvSpPr>
          <p:nvPr/>
        </p:nvSpPr>
        <p:spPr>
          <a:xfrm>
            <a:off x="151003" y="72721"/>
            <a:ext cx="12040998" cy="435178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L2-</a:t>
            </a:r>
            <a:r>
              <a:rPr lang="uk-UA" dirty="0">
                <a:solidFill>
                  <a:schemeClr val="accent1">
                    <a:lumMod val="75000"/>
                  </a:schemeClr>
                </a:solidFill>
              </a:rPr>
              <a:t>7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-</a:t>
            </a:r>
            <a:r>
              <a:rPr lang="uk-UA" dirty="0">
                <a:solidFill>
                  <a:schemeClr val="accent1">
                    <a:lumMod val="75000"/>
                  </a:schemeClr>
                </a:solidFill>
              </a:rPr>
              <a:t>39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    </a:t>
            </a:r>
            <a:r>
              <a:rPr lang="uk-UA" dirty="0">
                <a:solidFill>
                  <a:schemeClr val="accent1">
                    <a:lumMod val="75000"/>
                  </a:schemeClr>
                </a:solidFill>
              </a:rPr>
              <a:t>                   </a:t>
            </a:r>
            <a:r>
              <a:rPr lang="en-US" b="1" dirty="0">
                <a:hlinkClick r:id="rId2"/>
              </a:rPr>
              <a:t>www.k123.com.ua</a:t>
            </a:r>
            <a:r>
              <a:rPr lang="en-US" b="1" dirty="0"/>
              <a:t>      </a:t>
            </a:r>
            <a:r>
              <a:rPr lang="uk-UA" b="1" dirty="0"/>
              <a:t>                        </a:t>
            </a:r>
            <a:r>
              <a:rPr lang="uk-UA" i="1" dirty="0">
                <a:solidFill>
                  <a:schemeClr val="accent1">
                    <a:lumMod val="75000"/>
                  </a:schemeClr>
                </a:solidFill>
              </a:rPr>
              <a:t>Метрологія та стандартизація</a:t>
            </a:r>
            <a:r>
              <a:rPr lang="en-US" i="1" dirty="0">
                <a:solidFill>
                  <a:schemeClr val="accent1">
                    <a:lumMod val="75000"/>
                  </a:schemeClr>
                </a:solidFill>
              </a:rPr>
              <a:t>        </a:t>
            </a:r>
            <a:r>
              <a:rPr lang="en-US" sz="1300" i="1" dirty="0"/>
              <a:t>file:jMSC_L2.pptx </a:t>
            </a:r>
            <a:endParaRPr lang="uk-UA" sz="1300" i="1" dirty="0"/>
          </a:p>
        </p:txBody>
      </p:sp>
      <p:sp>
        <p:nvSpPr>
          <p:cNvPr id="7" name="Підзаголовок 2">
            <a:extLst>
              <a:ext uri="{FF2B5EF4-FFF2-40B4-BE49-F238E27FC236}">
                <a16:creationId xmlns:a16="http://schemas.microsoft.com/office/drawing/2014/main" id="{15E4339B-1D76-46DF-9EF8-64AD21EF514B}"/>
              </a:ext>
            </a:extLst>
          </p:cNvPr>
          <p:cNvSpPr txBox="1">
            <a:spLocks/>
          </p:cNvSpPr>
          <p:nvPr/>
        </p:nvSpPr>
        <p:spPr>
          <a:xfrm>
            <a:off x="1276524" y="1931350"/>
            <a:ext cx="10644859" cy="4444283"/>
          </a:xfrm>
          <a:prstGeom prst="rect">
            <a:avLst/>
          </a:prstGeom>
        </p:spPr>
        <p:txBody>
          <a:bodyPr vert="horz" lIns="91440" tIns="45720" rIns="91440" bIns="45720" numCol="6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uk-UA" sz="800" b="1" dirty="0">
                <a:solidFill>
                  <a:srgbClr val="FF0000"/>
                </a:solidFill>
                <a:latin typeface="Arial" panose="020B0604020202020204" pitchFamily="34" charset="0"/>
              </a:rPr>
              <a:t>Вихідні данні</a:t>
            </a:r>
          </a:p>
          <a:p>
            <a:r>
              <a:rPr lang="en-US" sz="800" b="1" dirty="0">
                <a:solidFill>
                  <a:srgbClr val="FF0000"/>
                </a:solidFill>
                <a:latin typeface="Arial" panose="020B0604020202020204" pitchFamily="34" charset="0"/>
              </a:rPr>
              <a:t>http://www.k123.com.ua/jms_vv31_m3.html</a:t>
            </a:r>
            <a:endParaRPr lang="uk-UA" sz="800" b="1" dirty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r>
              <a:rPr lang="en-US" sz="800" b="1" dirty="0">
                <a:solidFill>
                  <a:srgbClr val="FF0000"/>
                </a:solidFill>
                <a:latin typeface="Arial" panose="020B0604020202020204" pitchFamily="34" charset="0"/>
              </a:rPr>
              <a:t>http://msc.k123.com.ua/job_11.html</a:t>
            </a:r>
            <a:endParaRPr lang="uk-UA" sz="800" b="1" dirty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r>
              <a:rPr lang="en-US" sz="800" b="1" dirty="0">
                <a:solidFill>
                  <a:srgbClr val="FF0000"/>
                </a:solidFill>
                <a:latin typeface="Arial" panose="020B0604020202020204" pitchFamily="34" charset="0"/>
              </a:rPr>
              <a:t>http://msc.k123.com.ua/job1/v22.txt</a:t>
            </a:r>
          </a:p>
          <a:p>
            <a:r>
              <a:rPr lang="en-US" b="1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MIN = 0,00</a:t>
            </a:r>
          </a:p>
          <a:p>
            <a:r>
              <a:rPr lang="en-US" sz="800" b="1" dirty="0">
                <a:effectLst/>
                <a:latin typeface="Bahnschrift Condensed" panose="020B0502040204020203" pitchFamily="34" charset="0"/>
              </a:rPr>
              <a:t>0,03</a:t>
            </a:r>
          </a:p>
          <a:p>
            <a:r>
              <a:rPr lang="en-US" sz="800" b="1" dirty="0">
                <a:effectLst/>
                <a:latin typeface="Bahnschrift Condensed" panose="020B0502040204020203" pitchFamily="34" charset="0"/>
              </a:rPr>
              <a:t>0,07</a:t>
            </a:r>
          </a:p>
          <a:p>
            <a:r>
              <a:rPr lang="en-US" sz="800" b="1" dirty="0">
                <a:effectLst/>
                <a:latin typeface="Bahnschrift Condensed" panose="020B0502040204020203" pitchFamily="34" charset="0"/>
              </a:rPr>
              <a:t>0,08</a:t>
            </a:r>
          </a:p>
          <a:p>
            <a:r>
              <a:rPr lang="en-US" sz="800" b="1" dirty="0">
                <a:effectLst/>
                <a:latin typeface="Bahnschrift Condensed" panose="020B0502040204020203" pitchFamily="34" charset="0"/>
              </a:rPr>
              <a:t>0,08</a:t>
            </a:r>
          </a:p>
          <a:p>
            <a:r>
              <a:rPr lang="en-US" sz="800" b="1" dirty="0">
                <a:effectLst/>
                <a:latin typeface="Bahnschrift Condensed" panose="020B0502040204020203" pitchFamily="34" charset="0"/>
              </a:rPr>
              <a:t>0,09</a:t>
            </a:r>
          </a:p>
          <a:p>
            <a:r>
              <a:rPr lang="en-US" sz="800" b="1" dirty="0">
                <a:effectLst/>
                <a:latin typeface="Bahnschrift Condensed" panose="020B0502040204020203" pitchFamily="34" charset="0"/>
              </a:rPr>
              <a:t>0,10</a:t>
            </a:r>
          </a:p>
          <a:p>
            <a:r>
              <a:rPr lang="en-US" sz="800" b="1" dirty="0">
                <a:effectLst/>
                <a:latin typeface="Bahnschrift Condensed" panose="020B0502040204020203" pitchFamily="34" charset="0"/>
              </a:rPr>
              <a:t>0,16</a:t>
            </a:r>
          </a:p>
          <a:p>
            <a:r>
              <a:rPr lang="en-US" sz="800" b="1" dirty="0">
                <a:effectLst/>
                <a:latin typeface="Bahnschrift Condensed" panose="020B0502040204020203" pitchFamily="34" charset="0"/>
              </a:rPr>
              <a:t>0,20</a:t>
            </a:r>
          </a:p>
          <a:p>
            <a:r>
              <a:rPr lang="en-US" sz="800" b="1" dirty="0">
                <a:effectLst/>
                <a:latin typeface="Bahnschrift Condensed" panose="020B0502040204020203" pitchFamily="34" charset="0"/>
              </a:rPr>
              <a:t>0,24</a:t>
            </a:r>
          </a:p>
          <a:p>
            <a:r>
              <a:rPr lang="en-US" sz="800" b="1" dirty="0">
                <a:effectLst/>
                <a:latin typeface="Bahnschrift Condensed" panose="020B0502040204020203" pitchFamily="34" charset="0"/>
              </a:rPr>
              <a:t>0,26</a:t>
            </a:r>
          </a:p>
          <a:p>
            <a:r>
              <a:rPr lang="en-US" sz="800" b="1" dirty="0">
                <a:effectLst/>
                <a:latin typeface="Bahnschrift Condensed" panose="020B0502040204020203" pitchFamily="34" charset="0"/>
              </a:rPr>
              <a:t>0,30</a:t>
            </a:r>
          </a:p>
          <a:p>
            <a:r>
              <a:rPr lang="en-US" sz="800" b="1" dirty="0">
                <a:effectLst/>
                <a:latin typeface="Bahnschrift Condensed" panose="020B0502040204020203" pitchFamily="34" charset="0"/>
              </a:rPr>
              <a:t>0,33</a:t>
            </a:r>
          </a:p>
          <a:p>
            <a:r>
              <a:rPr lang="en-US" sz="800" b="1" dirty="0">
                <a:effectLst/>
                <a:latin typeface="Bahnschrift Condensed" panose="020B0502040204020203" pitchFamily="34" charset="0"/>
              </a:rPr>
              <a:t>0,33</a:t>
            </a:r>
          </a:p>
          <a:p>
            <a:r>
              <a:rPr lang="en-US" sz="800" b="1" dirty="0">
                <a:effectLst/>
                <a:latin typeface="Bahnschrift Condensed" panose="020B0502040204020203" pitchFamily="34" charset="0"/>
              </a:rPr>
              <a:t>0,39</a:t>
            </a:r>
          </a:p>
          <a:p>
            <a:r>
              <a:rPr lang="en-US" sz="800" b="1" dirty="0">
                <a:effectLst/>
                <a:latin typeface="Bahnschrift Condensed" panose="020B0502040204020203" pitchFamily="34" charset="0"/>
              </a:rPr>
              <a:t>0,40</a:t>
            </a:r>
          </a:p>
          <a:p>
            <a:r>
              <a:rPr lang="en-US" sz="800" b="1" dirty="0">
                <a:effectLst/>
                <a:latin typeface="Bahnschrift Condensed" panose="020B0502040204020203" pitchFamily="34" charset="0"/>
              </a:rPr>
              <a:t>0,47</a:t>
            </a:r>
          </a:p>
          <a:p>
            <a:r>
              <a:rPr lang="en-US" sz="800" b="1" dirty="0">
                <a:effectLst/>
                <a:latin typeface="Bahnschrift Condensed" panose="020B0502040204020203" pitchFamily="34" charset="0"/>
              </a:rPr>
              <a:t>0,50</a:t>
            </a:r>
          </a:p>
          <a:p>
            <a:r>
              <a:rPr lang="en-US" sz="800" b="1" dirty="0">
                <a:effectLst/>
                <a:latin typeface="Bahnschrift Condensed" panose="020B0502040204020203" pitchFamily="34" charset="0"/>
              </a:rPr>
              <a:t>0,53</a:t>
            </a:r>
          </a:p>
          <a:p>
            <a:r>
              <a:rPr lang="en-US" sz="800" b="1" dirty="0">
                <a:effectLst/>
                <a:latin typeface="Bahnschrift Condensed" panose="020B0502040204020203" pitchFamily="34" charset="0"/>
              </a:rPr>
              <a:t>0,56</a:t>
            </a:r>
          </a:p>
          <a:p>
            <a:r>
              <a:rPr lang="en-US" sz="800" b="1" dirty="0">
                <a:effectLst/>
                <a:latin typeface="Bahnschrift Condensed" panose="020B0502040204020203" pitchFamily="34" charset="0"/>
              </a:rPr>
              <a:t>0,57</a:t>
            </a:r>
          </a:p>
          <a:p>
            <a:r>
              <a:rPr lang="en-US" sz="800" b="1" dirty="0">
                <a:effectLst/>
                <a:latin typeface="Bahnschrift Condensed" panose="020B0502040204020203" pitchFamily="34" charset="0"/>
              </a:rPr>
              <a:t>0,57</a:t>
            </a:r>
          </a:p>
          <a:p>
            <a:r>
              <a:rPr lang="en-US" sz="800" b="1" dirty="0">
                <a:effectLst/>
                <a:latin typeface="Bahnschrift Condensed" panose="020B0502040204020203" pitchFamily="34" charset="0"/>
              </a:rPr>
              <a:t>0,6</a:t>
            </a:r>
            <a:r>
              <a:rPr lang="en-US" sz="800" b="1" dirty="0">
                <a:effectLst/>
                <a:latin typeface="Arial" panose="020B0604020202020204" pitchFamily="34" charset="0"/>
              </a:rPr>
              <a:t>3</a:t>
            </a:r>
          </a:p>
          <a:p>
            <a:r>
              <a:rPr lang="en-US" sz="800" b="1" dirty="0">
                <a:effectLst/>
                <a:latin typeface="Arial" panose="020B0604020202020204" pitchFamily="34" charset="0"/>
              </a:rPr>
              <a:t>0,64</a:t>
            </a:r>
          </a:p>
          <a:p>
            <a:r>
              <a:rPr lang="en-US" sz="800" b="1" dirty="0">
                <a:effectLst/>
                <a:latin typeface="Arial" panose="020B0604020202020204" pitchFamily="34" charset="0"/>
              </a:rPr>
              <a:t>0,71</a:t>
            </a:r>
          </a:p>
          <a:p>
            <a:r>
              <a:rPr lang="en-US" sz="800" b="1" dirty="0">
                <a:effectLst/>
                <a:latin typeface="Arial" panose="020B0604020202020204" pitchFamily="34" charset="0"/>
              </a:rPr>
              <a:t>0,83</a:t>
            </a:r>
          </a:p>
          <a:p>
            <a:r>
              <a:rPr lang="en-US" sz="800" b="1" dirty="0">
                <a:effectLst/>
                <a:latin typeface="Arial" panose="020B0604020202020204" pitchFamily="34" charset="0"/>
              </a:rPr>
              <a:t>0,91</a:t>
            </a:r>
          </a:p>
          <a:p>
            <a:r>
              <a:rPr lang="en-US" sz="800" b="1" dirty="0">
                <a:effectLst/>
                <a:latin typeface="Arial" panose="020B0604020202020204" pitchFamily="34" charset="0"/>
              </a:rPr>
              <a:t>0,94</a:t>
            </a:r>
          </a:p>
          <a:p>
            <a:r>
              <a:rPr lang="en-US" sz="800" b="1" dirty="0">
                <a:effectLst/>
                <a:latin typeface="Arial" panose="020B0604020202020204" pitchFamily="34" charset="0"/>
              </a:rPr>
              <a:t>0,94</a:t>
            </a:r>
          </a:p>
          <a:p>
            <a:r>
              <a:rPr lang="en-US" sz="800" b="1" dirty="0">
                <a:effectLst/>
                <a:latin typeface="Arial" panose="020B0604020202020204" pitchFamily="34" charset="0"/>
              </a:rPr>
              <a:t>0,96</a:t>
            </a:r>
          </a:p>
          <a:p>
            <a:r>
              <a:rPr lang="en-US" sz="800" b="1" dirty="0">
                <a:effectLst/>
                <a:latin typeface="Arial" panose="020B0604020202020204" pitchFamily="34" charset="0"/>
              </a:rPr>
              <a:t>1,01</a:t>
            </a:r>
          </a:p>
          <a:p>
            <a:r>
              <a:rPr lang="en-US" sz="800" b="1" dirty="0">
                <a:effectLst/>
                <a:latin typeface="Arial" panose="020B0604020202020204" pitchFamily="34" charset="0"/>
              </a:rPr>
              <a:t>1,03</a:t>
            </a:r>
          </a:p>
          <a:p>
            <a:r>
              <a:rPr lang="en-US" sz="800" b="1" dirty="0">
                <a:effectLst/>
                <a:latin typeface="Arial" panose="020B0604020202020204" pitchFamily="34" charset="0"/>
              </a:rPr>
              <a:t>1,09</a:t>
            </a:r>
          </a:p>
          <a:p>
            <a:r>
              <a:rPr lang="en-US" sz="800" b="1" dirty="0">
                <a:effectLst/>
                <a:latin typeface="Arial" panose="020B0604020202020204" pitchFamily="34" charset="0"/>
              </a:rPr>
              <a:t>1,09</a:t>
            </a:r>
          </a:p>
          <a:p>
            <a:r>
              <a:rPr lang="en-US" sz="800" b="1" dirty="0">
                <a:effectLst/>
                <a:latin typeface="Arial" panose="020B0604020202020204" pitchFamily="34" charset="0"/>
              </a:rPr>
              <a:t>1,18</a:t>
            </a:r>
          </a:p>
          <a:p>
            <a:r>
              <a:rPr lang="en-US" sz="800" b="1" dirty="0">
                <a:effectLst/>
                <a:latin typeface="Arial" panose="020B0604020202020204" pitchFamily="34" charset="0"/>
              </a:rPr>
              <a:t>1,19</a:t>
            </a:r>
          </a:p>
          <a:p>
            <a:r>
              <a:rPr lang="en-US" sz="800" b="1" dirty="0">
                <a:effectLst/>
                <a:latin typeface="Arial" panose="020B0604020202020204" pitchFamily="34" charset="0"/>
              </a:rPr>
              <a:t>1,22</a:t>
            </a:r>
          </a:p>
          <a:p>
            <a:r>
              <a:rPr lang="en-US" sz="800" b="1" dirty="0">
                <a:effectLst/>
                <a:latin typeface="Arial" panose="020B0604020202020204" pitchFamily="34" charset="0"/>
              </a:rPr>
              <a:t>1,23</a:t>
            </a:r>
          </a:p>
          <a:p>
            <a:r>
              <a:rPr lang="en-US" sz="800" b="1" dirty="0">
                <a:effectLst/>
                <a:latin typeface="Arial" panose="020B0604020202020204" pitchFamily="34" charset="0"/>
              </a:rPr>
              <a:t>1,25</a:t>
            </a:r>
          </a:p>
          <a:p>
            <a:r>
              <a:rPr lang="en-US" sz="800" b="1" dirty="0">
                <a:effectLst/>
                <a:latin typeface="Arial" panose="020B0604020202020204" pitchFamily="34" charset="0"/>
              </a:rPr>
              <a:t>1,27</a:t>
            </a:r>
          </a:p>
          <a:p>
            <a:r>
              <a:rPr lang="en-US" sz="800" b="1" dirty="0">
                <a:effectLst/>
                <a:latin typeface="Arial" panose="020B0604020202020204" pitchFamily="34" charset="0"/>
              </a:rPr>
              <a:t>1,27</a:t>
            </a:r>
          </a:p>
          <a:p>
            <a:r>
              <a:rPr lang="en-US" sz="800" b="1" dirty="0">
                <a:effectLst/>
                <a:latin typeface="Arial" panose="020B0604020202020204" pitchFamily="34" charset="0"/>
              </a:rPr>
              <a:t>1,29</a:t>
            </a:r>
          </a:p>
          <a:p>
            <a:r>
              <a:rPr lang="en-US" sz="800" b="1" dirty="0">
                <a:effectLst/>
                <a:latin typeface="Arial" panose="020B0604020202020204" pitchFamily="34" charset="0"/>
              </a:rPr>
              <a:t>1,31</a:t>
            </a:r>
          </a:p>
          <a:p>
            <a:r>
              <a:rPr lang="en-US" sz="800" b="1" dirty="0">
                <a:effectLst/>
                <a:latin typeface="Arial" panose="020B0604020202020204" pitchFamily="34" charset="0"/>
              </a:rPr>
              <a:t>1,32</a:t>
            </a:r>
          </a:p>
          <a:p>
            <a:r>
              <a:rPr lang="en-US" sz="800" b="1" dirty="0">
                <a:effectLst/>
                <a:latin typeface="Arial" panose="020B0604020202020204" pitchFamily="34" charset="0"/>
              </a:rPr>
              <a:t>1,33</a:t>
            </a:r>
          </a:p>
          <a:p>
            <a:r>
              <a:rPr lang="en-US" sz="800" b="1" dirty="0">
                <a:effectLst/>
                <a:latin typeface="Arial" panose="020B0604020202020204" pitchFamily="34" charset="0"/>
              </a:rPr>
              <a:t>1,35</a:t>
            </a:r>
          </a:p>
          <a:p>
            <a:r>
              <a:rPr lang="en-US" sz="800" b="1" dirty="0">
                <a:effectLst/>
                <a:latin typeface="Arial" panose="020B0604020202020204" pitchFamily="34" charset="0"/>
              </a:rPr>
              <a:t>1,36</a:t>
            </a:r>
          </a:p>
          <a:p>
            <a:r>
              <a:rPr lang="en-US" sz="800" b="1" dirty="0">
                <a:effectLst/>
                <a:latin typeface="Arial" panose="020B0604020202020204" pitchFamily="34" charset="0"/>
              </a:rPr>
              <a:t>1,38</a:t>
            </a:r>
          </a:p>
          <a:p>
            <a:r>
              <a:rPr lang="en-US" sz="800" b="1" dirty="0">
                <a:effectLst/>
                <a:latin typeface="Arial" panose="020B0604020202020204" pitchFamily="34" charset="0"/>
              </a:rPr>
              <a:t>1,41</a:t>
            </a:r>
          </a:p>
          <a:p>
            <a:r>
              <a:rPr lang="en-US" sz="800" b="1" dirty="0">
                <a:effectLst/>
                <a:latin typeface="Arial" panose="020B0604020202020204" pitchFamily="34" charset="0"/>
              </a:rPr>
              <a:t>1,50</a:t>
            </a:r>
          </a:p>
          <a:p>
            <a:r>
              <a:rPr lang="en-US" sz="800" b="1" dirty="0">
                <a:effectLst/>
                <a:latin typeface="Arial" panose="020B0604020202020204" pitchFamily="34" charset="0"/>
              </a:rPr>
              <a:t>1,54</a:t>
            </a:r>
          </a:p>
          <a:p>
            <a:r>
              <a:rPr lang="en-US" sz="800" b="1" dirty="0">
                <a:effectLst/>
                <a:latin typeface="Arial" panose="020B0604020202020204" pitchFamily="34" charset="0"/>
              </a:rPr>
              <a:t>1,56</a:t>
            </a:r>
          </a:p>
          <a:p>
            <a:r>
              <a:rPr lang="en-US" sz="800" b="1" dirty="0">
                <a:effectLst/>
                <a:latin typeface="Arial" panose="020B0604020202020204" pitchFamily="34" charset="0"/>
              </a:rPr>
              <a:t>1,60</a:t>
            </a:r>
          </a:p>
          <a:p>
            <a:r>
              <a:rPr lang="en-US" sz="800" b="1" dirty="0">
                <a:effectLst/>
                <a:latin typeface="Arial" panose="020B0604020202020204" pitchFamily="34" charset="0"/>
              </a:rPr>
              <a:t>1,65</a:t>
            </a:r>
          </a:p>
          <a:p>
            <a:r>
              <a:rPr lang="en-US" sz="800" b="1" dirty="0">
                <a:effectLst/>
                <a:latin typeface="Arial" panose="020B0604020202020204" pitchFamily="34" charset="0"/>
              </a:rPr>
              <a:t>1,68</a:t>
            </a:r>
          </a:p>
          <a:p>
            <a:r>
              <a:rPr lang="en-US" sz="800" b="1" dirty="0">
                <a:effectLst/>
                <a:latin typeface="Arial" panose="020B0604020202020204" pitchFamily="34" charset="0"/>
              </a:rPr>
              <a:t>1,70</a:t>
            </a:r>
          </a:p>
          <a:p>
            <a:r>
              <a:rPr lang="en-US" sz="800" b="1" dirty="0">
                <a:effectLst/>
                <a:latin typeface="Arial" panose="020B0604020202020204" pitchFamily="34" charset="0"/>
              </a:rPr>
              <a:t>1,70</a:t>
            </a:r>
          </a:p>
          <a:p>
            <a:r>
              <a:rPr lang="en-US" sz="800" b="1" dirty="0">
                <a:effectLst/>
                <a:latin typeface="Arial" panose="020B0604020202020204" pitchFamily="34" charset="0"/>
              </a:rPr>
              <a:t>1,72</a:t>
            </a:r>
          </a:p>
          <a:p>
            <a:r>
              <a:rPr lang="en-US" sz="800" b="1" dirty="0">
                <a:effectLst/>
                <a:latin typeface="Arial" panose="020B0604020202020204" pitchFamily="34" charset="0"/>
              </a:rPr>
              <a:t>1,74</a:t>
            </a:r>
          </a:p>
          <a:p>
            <a:r>
              <a:rPr lang="en-US" sz="800" b="1" dirty="0">
                <a:effectLst/>
                <a:latin typeface="Arial" panose="020B0604020202020204" pitchFamily="34" charset="0"/>
              </a:rPr>
              <a:t>1,81</a:t>
            </a:r>
          </a:p>
          <a:p>
            <a:r>
              <a:rPr lang="en-US" sz="800" b="1" dirty="0">
                <a:effectLst/>
                <a:latin typeface="Arial" panose="020B0604020202020204" pitchFamily="34" charset="0"/>
              </a:rPr>
              <a:t>1,82</a:t>
            </a:r>
          </a:p>
          <a:p>
            <a:r>
              <a:rPr lang="en-US" sz="800" b="1" dirty="0">
                <a:effectLst/>
                <a:latin typeface="Arial" panose="020B0604020202020204" pitchFamily="34" charset="0"/>
              </a:rPr>
              <a:t>1,83</a:t>
            </a:r>
          </a:p>
          <a:p>
            <a:r>
              <a:rPr lang="en-US" sz="800" b="1" dirty="0">
                <a:effectLst/>
                <a:latin typeface="Arial" panose="020B0604020202020204" pitchFamily="34" charset="0"/>
              </a:rPr>
              <a:t>1,85</a:t>
            </a:r>
          </a:p>
          <a:p>
            <a:r>
              <a:rPr lang="en-US" sz="800" b="1" dirty="0">
                <a:effectLst/>
                <a:latin typeface="Arial" panose="020B0604020202020204" pitchFamily="34" charset="0"/>
              </a:rPr>
              <a:t>1,93</a:t>
            </a:r>
          </a:p>
          <a:p>
            <a:r>
              <a:rPr lang="en-US" b="1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MAX = 1,99</a:t>
            </a:r>
          </a:p>
          <a:p>
            <a:endParaRPr lang="en-US" b="1" dirty="0">
              <a:solidFill>
                <a:srgbClr val="FF0000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Підзаголовок 2">
            <a:extLst>
              <a:ext uri="{FF2B5EF4-FFF2-40B4-BE49-F238E27FC236}">
                <a16:creationId xmlns:a16="http://schemas.microsoft.com/office/drawing/2014/main" id="{21A8DDBD-594C-43FD-A442-891EDCA2446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87189" y="1157814"/>
            <a:ext cx="11434194" cy="435178"/>
          </a:xfrm>
        </p:spPr>
        <p:txBody>
          <a:bodyPr>
            <a:noAutofit/>
          </a:bodyPr>
          <a:lstStyle/>
          <a:p>
            <a:pPr algn="l"/>
            <a:r>
              <a:rPr lang="uk-UA" sz="36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Українська нотація запису </a:t>
            </a:r>
            <a:r>
              <a:rPr lang="uk-UA" sz="3600" b="1" dirty="0" err="1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десятичних</a:t>
            </a:r>
            <a:r>
              <a:rPr lang="uk-UA" sz="36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знаків «</a:t>
            </a:r>
            <a:r>
              <a:rPr lang="uk-UA" sz="36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uk-UA" sz="36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uk-UA" sz="3600" dirty="0"/>
          </a:p>
        </p:txBody>
      </p:sp>
      <p:sp>
        <p:nvSpPr>
          <p:cNvPr id="9" name="Підзаголовок 2">
            <a:extLst>
              <a:ext uri="{FF2B5EF4-FFF2-40B4-BE49-F238E27FC236}">
                <a16:creationId xmlns:a16="http://schemas.microsoft.com/office/drawing/2014/main" id="{E5A0A2F6-1ECA-431D-8648-4FFD2320A05E}"/>
              </a:ext>
            </a:extLst>
          </p:cNvPr>
          <p:cNvSpPr txBox="1">
            <a:spLocks/>
          </p:cNvSpPr>
          <p:nvPr/>
        </p:nvSpPr>
        <p:spPr>
          <a:xfrm>
            <a:off x="487188" y="1536676"/>
            <a:ext cx="10357607" cy="43517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uk-UA" b="1" dirty="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Визначаємо «ранг»</a:t>
            </a:r>
            <a:endParaRPr lang="uk-UA" dirty="0"/>
          </a:p>
        </p:txBody>
      </p:sp>
      <p:sp>
        <p:nvSpPr>
          <p:cNvPr id="10" name="Підзаголовок 2">
            <a:extLst>
              <a:ext uri="{FF2B5EF4-FFF2-40B4-BE49-F238E27FC236}">
                <a16:creationId xmlns:a16="http://schemas.microsoft.com/office/drawing/2014/main" id="{54CB9A04-6A2C-47ED-A506-316ED0DA2283}"/>
              </a:ext>
            </a:extLst>
          </p:cNvPr>
          <p:cNvSpPr txBox="1">
            <a:spLocks/>
          </p:cNvSpPr>
          <p:nvPr/>
        </p:nvSpPr>
        <p:spPr>
          <a:xfrm>
            <a:off x="7812947" y="3520975"/>
            <a:ext cx="4379053" cy="136517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Range = MAX – MIN = 1,99</a:t>
            </a:r>
          </a:p>
          <a:p>
            <a:r>
              <a:rPr lang="en-US" b="1" dirty="0">
                <a:solidFill>
                  <a:srgbClr val="FF0000"/>
                </a:solidFill>
                <a:latin typeface="Arial" panose="020B0604020202020204" pitchFamily="34" charset="0"/>
              </a:rPr>
              <a:t> n = 65</a:t>
            </a:r>
          </a:p>
          <a:p>
            <a:r>
              <a:rPr lang="en-US" b="1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k = n-1</a:t>
            </a:r>
          </a:p>
        </p:txBody>
      </p:sp>
    </p:spTree>
    <p:extLst>
      <p:ext uri="{BB962C8B-B14F-4D97-AF65-F5344CB8AC3E}">
        <p14:creationId xmlns:p14="http://schemas.microsoft.com/office/powerpoint/2010/main" val="317782843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550</TotalTime>
  <Words>3106</Words>
  <Application>Microsoft Office PowerPoint</Application>
  <PresentationFormat>Широкий екран</PresentationFormat>
  <Paragraphs>977</Paragraphs>
  <Slides>25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25</vt:i4>
      </vt:variant>
    </vt:vector>
  </HeadingPairs>
  <TitlesOfParts>
    <vt:vector size="31" baseType="lpstr">
      <vt:lpstr>Arial</vt:lpstr>
      <vt:lpstr>Bahnschrift Condensed</vt:lpstr>
      <vt:lpstr>Calibri</vt:lpstr>
      <vt:lpstr>Calibri Light</vt:lpstr>
      <vt:lpstr>Cambria Math</vt:lpstr>
      <vt:lpstr>Тема Office</vt:lpstr>
      <vt:lpstr>Вимірювання фізичних величин</vt:lpstr>
      <vt:lpstr>Вимірювання фізичних величин</vt:lpstr>
      <vt:lpstr>Вимірювання фізичних величин</vt:lpstr>
      <vt:lpstr>Вимірювання фізичних величин</vt:lpstr>
      <vt:lpstr>Вимірювання фізичних величин</vt:lpstr>
      <vt:lpstr>Вимірювання фізичних величин</vt:lpstr>
      <vt:lpstr>Вимірювання фізичних величин</vt:lpstr>
      <vt:lpstr>Вимірювання фізичних величин</vt:lpstr>
      <vt:lpstr>Вимірювання фізичних величин</vt:lpstr>
      <vt:lpstr>Вимірювання фізичних величин</vt:lpstr>
      <vt:lpstr>Вимірювання фізичних величин</vt:lpstr>
      <vt:lpstr>Вимірювання фізичних величин</vt:lpstr>
      <vt:lpstr>Вимірювання фізичних величин</vt:lpstr>
      <vt:lpstr>Вимірювання фізичних величин</vt:lpstr>
      <vt:lpstr>Вимірювання фізичних величин</vt:lpstr>
      <vt:lpstr>Вимірювання фізичних величин</vt:lpstr>
      <vt:lpstr>Вимірювання фізичних величин</vt:lpstr>
      <vt:lpstr>Вимірювання фізичних величин</vt:lpstr>
      <vt:lpstr>Вимірювання фізичних величин</vt:lpstr>
      <vt:lpstr>Презентація PowerPoint</vt:lpstr>
      <vt:lpstr>Вимірювання фізичних величин</vt:lpstr>
      <vt:lpstr>Вимірювання фізичних величин</vt:lpstr>
      <vt:lpstr>Основи статистики та аналізу даних</vt:lpstr>
      <vt:lpstr>Основи статистики та аналізу даних</vt:lpstr>
      <vt:lpstr>Основи статистики та аналізу даних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Похибки вимірювання</dc:title>
  <dc:creator>Копаниця Юрій Дмитрович</dc:creator>
  <cp:lastModifiedBy>Копаниця Юрій Дмитрович</cp:lastModifiedBy>
  <cp:revision>20</cp:revision>
  <dcterms:created xsi:type="dcterms:W3CDTF">2022-02-17T18:21:49Z</dcterms:created>
  <dcterms:modified xsi:type="dcterms:W3CDTF">2022-02-18T16:48:49Z</dcterms:modified>
</cp:coreProperties>
</file>