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5" r:id="rId7"/>
    <p:sldId id="261" r:id="rId8"/>
    <p:sldId id="264" r:id="rId9"/>
    <p:sldId id="266" r:id="rId10"/>
    <p:sldId id="263" r:id="rId11"/>
    <p:sldId id="267" r:id="rId12"/>
    <p:sldId id="268" r:id="rId13"/>
    <p:sldId id="257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7F473C-D5B5-48C3-8F55-D859E8687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457F9F2-DED9-4329-A284-813D3CF22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5601BAC-D29C-42E5-8804-82E9BC18A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329159-43C9-401E-B19F-9E912699A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DF963AC-A1E3-42BB-9237-DE77BAF75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608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99876-B54B-400A-85F9-603EE9DA6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3C6B7F6-1603-4AC9-BF26-76A2FC7197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B69ECB5-F8FE-4485-AC83-732401AA6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E3DEF5D-2D36-46FC-A34B-81AEBBC26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39F2E7-00A2-43DA-A08C-D19D73CD4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93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B0191BB4-A3DC-44A2-AF21-8012AC370B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BD7A304-A5D9-470C-9012-4F34F23A0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5324D51-5DBA-4713-BF4C-E39A28978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EE8F177-CBE1-4E06-B30D-1DDFFC025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C76EBB1-BF57-45FF-9D4E-DDB414140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7147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CF137-A0D7-4A76-8DED-4D3EEFFE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B8F1688-30B9-452E-BFB6-94C73D305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82105AE-2163-49EF-95EF-F195D8C8C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55626A5-C8C0-45B7-AA60-5249F161F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3F006D2-17F7-4A61-9F7B-34762A88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404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18F59A-D51F-4E08-B137-25529540A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B1ECB8F-F644-4A8E-8917-CBDA9796A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41DD4D7-DC7C-46E1-92CA-EC1A0FD36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960715B-4D05-4141-8872-1C236AADB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CA9296A-D6B0-465D-9649-9F313911C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62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CB3276-15CF-4C65-8962-25EF154B0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82D5421-144D-4449-A244-827CFBD33B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3B688FD-7137-4B09-B0B9-C5BCBCDCD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01AEF03-0C47-4792-96D4-5562A6108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2903DA8-0D0E-4551-94F7-47E80575B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2478627-9421-4A18-82E8-66D334764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0162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65BBBF-BB06-4FC4-B581-282B21FD9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0A9ED60-26B4-437D-A823-7B589505C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78F71C3-2D7B-4C0D-8991-5AB6DE292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A6A83138-F2F0-4C52-B771-0A286DAA10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316584F-1314-445A-A971-DBD947E5F0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A72FB519-D8CA-4479-B4A9-09384F9C2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D4CF0C9-DF2F-4F10-8891-1BFEFCA44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A4EB3B1-8845-46E5-97CF-3CD3AAA1A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328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57378C-E98C-487B-8725-BF02DE803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0AF0395F-21F3-4D08-AB59-169B214DA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8212D3E-97FD-465C-9177-031F8EDFD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2C99CF53-ABF9-462E-9D89-1F6176D6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5799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FEF3C73-821C-4FFF-A249-247EBF6E8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91E60DC-E49A-4F47-BAB4-769E2B530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1B82B16-FF65-4E1A-85B2-18DD51F8A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997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9D1AB5-8782-4E50-84D3-FC2D0752A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91F1B86-48BB-44E2-9F53-8DB2AE96D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C9FBAC1-EC79-4DBF-BF96-18B392E86F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3A6D529-DB8A-4B9F-A771-2F6E47C44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5B28CC6-9C18-4330-B5F1-0F4FE9A08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A96E916-DE09-44FE-9CA1-58F4F3B4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3774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02903D-68C4-457B-A02F-450AD523B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95E02E2-C714-4141-99CE-BCF62AD5DF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7DA73B2-7605-41FD-B7ED-145230584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F9FD100-744F-421B-B405-3161975C2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B44B52E-5230-404A-8B21-09E8464A0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E98675C-0491-4AA4-BAAD-B57B0E3D9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0823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6B5FCFF6-D7A2-418F-B36E-E20976D3E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8E251F9-92AB-4C4E-91BB-35FBAE923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D02E51D-AB06-4645-8296-8EAB374F0D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A6F1C-45A0-464B-88C1-EC0CD1CE46F5}" type="datetimeFigureOut">
              <a:rPr lang="uk-UA" smtClean="0"/>
              <a:t>18.02.2022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3ADAB3D-E8A2-4B4D-AEB5-83DA45A206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F2A8A6F-48A4-465A-A8F2-88EAF3F8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616B3-3DDA-4D78-8223-318C111567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433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dl.khadi.kharkov.ua/mod/glossary/showentry.php?eid=23433&amp;displayformat=dictionary" TargetMode="External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news.liga.net/articles/politics/767097-gauss_protiv_falsifikatsiy_anomalii_na_vyborakh_2012.htm" TargetMode="External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123.com.ua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k123.com.ua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F591D71-D0F4-4038-9B0C-4060DE752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405" y="2201077"/>
            <a:ext cx="11434194" cy="1655762"/>
          </a:xfrm>
        </p:spPr>
        <p:txBody>
          <a:bodyPr>
            <a:noAutofit/>
          </a:bodyPr>
          <a:lstStyle/>
          <a:p>
            <a:pPr algn="l"/>
            <a:r>
              <a:rPr lang="uk-UA" sz="4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Вимірюванням </a:t>
            </a:r>
            <a:r>
              <a:rPr lang="uk-UA" sz="4400" dirty="0">
                <a:effectLst/>
                <a:latin typeface="Arial" panose="020B0604020202020204" pitchFamily="34" charset="0"/>
              </a:rPr>
              <a:t>називають </a:t>
            </a:r>
            <a:r>
              <a:rPr lang="uk-UA" sz="4400" i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послідовність експериментальних операцій для</a:t>
            </a:r>
            <a:br>
              <a:rPr lang="uk-UA" sz="4400" i="1" dirty="0">
                <a:solidFill>
                  <a:srgbClr val="0070C0"/>
                </a:solidFill>
              </a:rPr>
            </a:br>
            <a:r>
              <a:rPr lang="uk-UA" sz="4400" i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знаходження фізичної величини</a:t>
            </a:r>
            <a:r>
              <a:rPr lang="uk-UA" sz="4400" dirty="0">
                <a:effectLst/>
                <a:latin typeface="Arial" panose="020B0604020202020204" pitchFamily="34" charset="0"/>
              </a:rPr>
              <a:t>, що характеризує об’єкт чи явище. </a:t>
            </a:r>
            <a:endParaRPr lang="uk-UA" sz="4400" dirty="0"/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Підзаголовок 2">
            <a:extLst>
              <a:ext uri="{FF2B5EF4-FFF2-40B4-BE49-F238E27FC236}">
                <a16:creationId xmlns:a16="http://schemas.microsoft.com/office/drawing/2014/main" id="{981345F0-58C1-4B7C-AC94-90D4A0A1E280}"/>
              </a:ext>
            </a:extLst>
          </p:cNvPr>
          <p:cNvSpPr txBox="1">
            <a:spLocks/>
          </p:cNvSpPr>
          <p:nvPr/>
        </p:nvSpPr>
        <p:spPr>
          <a:xfrm>
            <a:off x="597016" y="5033578"/>
            <a:ext cx="11434194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Виміряти</a:t>
            </a:r>
            <a:r>
              <a:rPr lang="ru-RU" sz="3600" dirty="0">
                <a:effectLst/>
                <a:latin typeface="Arial" panose="020B0604020202020204" pitchFamily="34" charset="0"/>
              </a:rPr>
              <a:t> –</a:t>
            </a:r>
            <a:r>
              <a:rPr lang="en-US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>
                <a:effectLst/>
                <a:latin typeface="Arial" panose="020B0604020202020204" pitchFamily="34" charset="0"/>
              </a:rPr>
              <a:t>значить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порівняти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вимірювану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величину </a:t>
            </a:r>
            <a:r>
              <a:rPr lang="ru-RU" sz="3600" dirty="0">
                <a:effectLst/>
                <a:latin typeface="Arial" panose="020B0604020202020204" pitchFamily="34" charset="0"/>
              </a:rPr>
              <a:t>з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іншою</a:t>
            </a:r>
            <a:r>
              <a:rPr lang="ru-RU" sz="3600" dirty="0">
                <a:effectLst/>
                <a:latin typeface="Arial" panose="020B0604020202020204" pitchFamily="34" charset="0"/>
              </a:rPr>
              <a:t>,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однорідною</a:t>
            </a:r>
            <a:r>
              <a:rPr lang="ru-RU" sz="3600" dirty="0">
                <a:effectLst/>
                <a:latin typeface="Arial" panose="020B0604020202020204" pitchFamily="34" charset="0"/>
              </a:rPr>
              <a:t> з нею величиною,</a:t>
            </a:r>
            <a:br>
              <a:rPr lang="ru-RU" sz="3600" dirty="0"/>
            </a:br>
            <a:r>
              <a:rPr lang="ru-RU" sz="3600" dirty="0" err="1">
                <a:effectLst/>
                <a:latin typeface="Arial" panose="020B0604020202020204" pitchFamily="34" charset="0"/>
              </a:rPr>
              <a:t>прийнятою</a:t>
            </a:r>
            <a:r>
              <a:rPr lang="ru-RU" sz="3600" dirty="0">
                <a:effectLst/>
                <a:latin typeface="Arial" panose="020B0604020202020204" pitchFamily="34" charset="0"/>
              </a:rPr>
              <a:t> за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еталон</a:t>
            </a:r>
            <a:r>
              <a:rPr lang="ru-RU" sz="3600" dirty="0">
                <a:effectLst/>
                <a:latin typeface="Arial" panose="020B0604020202020204" pitchFamily="34" charset="0"/>
              </a:rPr>
              <a:t>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347108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0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92279" y="1559522"/>
            <a:ext cx="11576807" cy="17010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48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На практиці … </a:t>
            </a:r>
          </a:p>
          <a:p>
            <a:r>
              <a:rPr lang="uk-UA" sz="4800" b="1" dirty="0">
                <a:effectLst/>
                <a:latin typeface="Arial" panose="020B0604020202020204" pitchFamily="34" charset="0"/>
              </a:rPr>
              <a:t>Основні типи </a:t>
            </a:r>
            <a:r>
              <a:rPr lang="uk-UA" sz="48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похибок вимірювань</a:t>
            </a:r>
            <a:r>
              <a:rPr lang="uk-UA" sz="4800" dirty="0">
                <a:effectLst/>
                <a:latin typeface="Arial" panose="020B0604020202020204" pitchFamily="34" charset="0"/>
              </a:rPr>
              <a:t>: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2FB18-1473-4AD0-A307-D726A498026A}"/>
              </a:ext>
            </a:extLst>
          </p:cNvPr>
          <p:cNvSpPr txBox="1"/>
          <p:nvPr/>
        </p:nvSpPr>
        <p:spPr>
          <a:xfrm>
            <a:off x="1549829" y="3730139"/>
            <a:ext cx="835333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uk-UA" sz="48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Грубі </a:t>
            </a:r>
            <a:r>
              <a:rPr lang="uk-UA" sz="4800" dirty="0">
                <a:effectLst/>
                <a:latin typeface="Arial" panose="020B0604020202020204" pitchFamily="34" charset="0"/>
              </a:rPr>
              <a:t>похибки (промахи);</a:t>
            </a:r>
          </a:p>
          <a:p>
            <a:pPr marL="914400" indent="-914400">
              <a:buFont typeface="+mj-lt"/>
              <a:buAutoNum type="arabicPeriod"/>
            </a:pPr>
            <a:r>
              <a:rPr lang="uk-UA" sz="48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Систематичні</a:t>
            </a:r>
            <a:r>
              <a:rPr lang="uk-UA" sz="4800" dirty="0">
                <a:effectLst/>
                <a:latin typeface="Arial" panose="020B0604020202020204" pitchFamily="34" charset="0"/>
              </a:rPr>
              <a:t> похибки;</a:t>
            </a:r>
            <a:endParaRPr lang="uk-UA" sz="4800" dirty="0">
              <a:latin typeface="Arial" panose="020B0604020202020204" pitchFamily="34" charset="0"/>
            </a:endParaRPr>
          </a:p>
          <a:p>
            <a:pPr marL="914400" indent="-914400">
              <a:buFont typeface="+mj-lt"/>
              <a:buAutoNum type="arabicPeriod"/>
            </a:pPr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Випадкові </a:t>
            </a:r>
            <a:r>
              <a:rPr lang="uk-UA" sz="4800" dirty="0">
                <a:effectLst/>
                <a:latin typeface="Arial" panose="020B0604020202020204" pitchFamily="34" charset="0"/>
              </a:rPr>
              <a:t>похибки. </a:t>
            </a:r>
            <a:endParaRPr lang="uk-UA" sz="4800" dirty="0"/>
          </a:p>
        </p:txBody>
      </p:sp>
    </p:spTree>
    <p:extLst>
      <p:ext uri="{BB962C8B-B14F-4D97-AF65-F5344CB8AC3E}">
        <p14:creationId xmlns:p14="http://schemas.microsoft.com/office/powerpoint/2010/main" val="3648834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92279" y="1559522"/>
            <a:ext cx="11576807" cy="17010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48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На практиці … </a:t>
            </a:r>
          </a:p>
          <a:p>
            <a:r>
              <a:rPr lang="uk-UA" sz="4800" b="1" dirty="0">
                <a:effectLst/>
                <a:latin typeface="Arial" panose="020B0604020202020204" pitchFamily="34" charset="0"/>
              </a:rPr>
              <a:t>Основні типи </a:t>
            </a:r>
            <a:r>
              <a:rPr lang="uk-UA" sz="48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похибок вимірювань</a:t>
            </a:r>
            <a:r>
              <a:rPr lang="uk-UA" sz="4800" dirty="0">
                <a:effectLst/>
                <a:latin typeface="Arial" panose="020B0604020202020204" pitchFamily="34" charset="0"/>
              </a:rPr>
              <a:t>: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2FB18-1473-4AD0-A307-D726A498026A}"/>
              </a:ext>
            </a:extLst>
          </p:cNvPr>
          <p:cNvSpPr txBox="1"/>
          <p:nvPr/>
        </p:nvSpPr>
        <p:spPr>
          <a:xfrm>
            <a:off x="335560" y="3730139"/>
            <a:ext cx="1157680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1. </a:t>
            </a:r>
            <a:r>
              <a:rPr lang="ru-RU" sz="32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Грубі</a:t>
            </a:r>
            <a:r>
              <a:rPr lang="ru-RU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похибки</a:t>
            </a:r>
            <a:r>
              <a:rPr lang="ru-RU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(промахи)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виникають</a:t>
            </a:r>
            <a:r>
              <a:rPr lang="ru-RU" sz="3200" dirty="0">
                <a:effectLst/>
                <a:latin typeface="Arial" panose="020B0604020202020204" pitchFamily="34" charset="0"/>
              </a:rPr>
              <a:t> в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результаті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недбалості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або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неуважності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експериментатора</a:t>
            </a:r>
            <a:r>
              <a:rPr lang="ru-RU" sz="3200" dirty="0">
                <a:effectLst/>
                <a:latin typeface="Arial" panose="020B0604020202020204" pitchFamily="34" charset="0"/>
              </a:rPr>
              <a:t>.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Наприклад</a:t>
            </a:r>
            <a:r>
              <a:rPr lang="ru-RU" sz="3200" dirty="0">
                <a:effectLst/>
                <a:latin typeface="Arial" panose="020B0604020202020204" pitchFamily="34" charset="0"/>
              </a:rPr>
              <a:t>,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відлік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вимірюваної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величини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випадково</a:t>
            </a:r>
            <a:r>
              <a:rPr lang="ru-RU" sz="3200" dirty="0">
                <a:effectLst/>
                <a:latin typeface="Arial" panose="020B0604020202020204" pitchFamily="34" charset="0"/>
              </a:rPr>
              <a:t> проведено без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необхідних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приладів</a:t>
            </a:r>
            <a:r>
              <a:rPr lang="ru-RU" sz="3200" dirty="0">
                <a:effectLst/>
                <a:latin typeface="Arial" panose="020B0604020202020204" pitchFamily="34" charset="0"/>
              </a:rPr>
              <a:t>, </a:t>
            </a:r>
            <a:r>
              <a:rPr lang="ru-RU" sz="32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невірно</a:t>
            </a:r>
            <a:r>
              <a:rPr lang="ru-RU" sz="32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прочитана цифра </a:t>
            </a:r>
            <a:r>
              <a:rPr lang="ru-RU" sz="3200" dirty="0">
                <a:effectLst/>
                <a:latin typeface="Arial" panose="020B0604020202020204" pitchFamily="34" charset="0"/>
              </a:rPr>
              <a:t>на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шкалі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тощо</a:t>
            </a:r>
            <a:r>
              <a:rPr lang="ru-RU" sz="3200" dirty="0">
                <a:effectLst/>
                <a:latin typeface="Arial" panose="020B0604020202020204" pitchFamily="34" charset="0"/>
              </a:rPr>
              <a:t>.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Цих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похибок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легко </a:t>
            </a:r>
            <a:r>
              <a:rPr lang="ru-RU" sz="3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уникнути</a:t>
            </a:r>
            <a:r>
              <a:rPr lang="ru-RU" sz="3200" dirty="0">
                <a:effectLst/>
                <a:latin typeface="Arial" panose="020B0604020202020204" pitchFamily="34" charset="0"/>
              </a:rPr>
              <a:t>. 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</a:rPr>
              <a:t>Не </a:t>
            </a:r>
            <a:r>
              <a:rPr lang="ru-RU" sz="3200" dirty="0" err="1">
                <a:solidFill>
                  <a:srgbClr val="FF0000"/>
                </a:solidFill>
                <a:latin typeface="Arial" panose="020B0604020202020204" pitchFamily="34" charset="0"/>
              </a:rPr>
              <a:t>враховувати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</a:rPr>
              <a:t>виміри</a:t>
            </a:r>
            <a:r>
              <a:rPr lang="ru-RU" sz="3200" dirty="0">
                <a:latin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</a:rPr>
              <a:t>із</a:t>
            </a:r>
            <a:r>
              <a:rPr lang="ru-RU" sz="3200" dirty="0">
                <a:latin typeface="Arial" panose="020B0604020202020204" pitchFamily="34" charset="0"/>
              </a:rPr>
              <a:t> грубою </a:t>
            </a:r>
            <a:r>
              <a:rPr lang="ru-RU" sz="3200" dirty="0" err="1">
                <a:latin typeface="Arial" panose="020B0604020202020204" pitchFamily="34" charset="0"/>
              </a:rPr>
              <a:t>похибкою</a:t>
            </a:r>
            <a:r>
              <a:rPr lang="ru-RU" sz="3200" dirty="0">
                <a:latin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</a:rPr>
              <a:t>виміру</a:t>
            </a:r>
            <a:r>
              <a:rPr lang="ru-RU" sz="3200" dirty="0">
                <a:latin typeface="Arial" panose="020B0604020202020204" pitchFamily="34" charset="0"/>
              </a:rPr>
              <a:t> – </a:t>
            </a:r>
            <a:r>
              <a:rPr lang="ru-RU" sz="3200" b="1" dirty="0" err="1">
                <a:solidFill>
                  <a:srgbClr val="FF0000"/>
                </a:solidFill>
                <a:latin typeface="Arial" panose="020B0604020202020204" pitchFamily="34" charset="0"/>
              </a:rPr>
              <a:t>відкинути</a:t>
            </a:r>
            <a:r>
              <a:rPr lang="ru-RU" sz="3200" dirty="0">
                <a:latin typeface="Arial" panose="020B0604020202020204" pitchFamily="34" charset="0"/>
              </a:rPr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4112025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92279" y="1559522"/>
            <a:ext cx="11576807" cy="17010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48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На практиці … </a:t>
            </a:r>
          </a:p>
          <a:p>
            <a:r>
              <a:rPr lang="uk-UA" sz="4800" b="1" dirty="0">
                <a:effectLst/>
                <a:latin typeface="Arial" panose="020B0604020202020204" pitchFamily="34" charset="0"/>
              </a:rPr>
              <a:t>Основні типи </a:t>
            </a:r>
            <a:r>
              <a:rPr lang="uk-UA" sz="48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похибок вимірювань</a:t>
            </a:r>
            <a:r>
              <a:rPr lang="uk-UA" sz="4800" dirty="0">
                <a:effectLst/>
                <a:latin typeface="Arial" panose="020B0604020202020204" pitchFamily="34" charset="0"/>
              </a:rPr>
              <a:t>: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2FB18-1473-4AD0-A307-D726A498026A}"/>
              </a:ext>
            </a:extLst>
          </p:cNvPr>
          <p:cNvSpPr txBox="1"/>
          <p:nvPr/>
        </p:nvSpPr>
        <p:spPr>
          <a:xfrm>
            <a:off x="335560" y="3730139"/>
            <a:ext cx="1157680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2. </a:t>
            </a:r>
            <a:r>
              <a:rPr lang="ru-RU" sz="32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Систематичні</a:t>
            </a:r>
            <a:r>
              <a:rPr lang="ru-RU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похибки</a:t>
            </a:r>
            <a:r>
              <a:rPr lang="ru-RU" sz="32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з’являються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внаслідок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хибного</a:t>
            </a:r>
            <a:r>
              <a:rPr lang="ru-RU" sz="3200" dirty="0">
                <a:effectLst/>
                <a:latin typeface="Arial" panose="020B0604020202020204" pitchFamily="34" charset="0"/>
              </a:rPr>
              <a:t> методу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вимірювання</a:t>
            </a:r>
            <a:r>
              <a:rPr lang="ru-RU" sz="3200" dirty="0">
                <a:effectLst/>
                <a:latin typeface="Arial" panose="020B0604020202020204" pitchFamily="34" charset="0"/>
              </a:rPr>
              <a:t>,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несправності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приладів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тощо</a:t>
            </a:r>
            <a:endParaRPr lang="ru-RU" sz="3200" dirty="0">
              <a:effectLst/>
              <a:latin typeface="Arial" panose="020B0604020202020204" pitchFamily="34" charset="0"/>
            </a:endParaRPr>
          </a:p>
          <a:p>
            <a:r>
              <a:rPr lang="ru-RU" sz="3200" dirty="0">
                <a:latin typeface="Arial" panose="020B0604020202020204" pitchFamily="34" charset="0"/>
              </a:rPr>
              <a:t>Величина </a:t>
            </a:r>
            <a:r>
              <a:rPr lang="ru-RU" sz="3200" dirty="0" err="1">
                <a:latin typeface="Arial" panose="020B0604020202020204" pitchFamily="34" charset="0"/>
              </a:rPr>
              <a:t>похибки</a:t>
            </a:r>
            <a:r>
              <a:rPr lang="ru-RU" sz="3200" dirty="0">
                <a:latin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</a:rPr>
              <a:t>постійна</a:t>
            </a:r>
            <a:r>
              <a:rPr lang="ru-RU" sz="3200" dirty="0">
                <a:latin typeface="Arial" panose="020B0604020202020204" pitchFamily="34" charset="0"/>
              </a:rPr>
              <a:t> й </a:t>
            </a:r>
            <a:r>
              <a:rPr lang="ru-RU" sz="3200" dirty="0" err="1">
                <a:latin typeface="Arial" panose="020B0604020202020204" pitchFamily="34" charset="0"/>
              </a:rPr>
              <a:t>присутня</a:t>
            </a:r>
            <a:r>
              <a:rPr lang="ru-RU" sz="3200" dirty="0">
                <a:latin typeface="Arial" panose="020B0604020202020204" pitchFamily="34" charset="0"/>
              </a:rPr>
              <a:t> у </a:t>
            </a:r>
            <a:r>
              <a:rPr lang="ru-RU" sz="3200" dirty="0" err="1">
                <a:latin typeface="Arial" panose="020B0604020202020204" pitchFamily="34" charset="0"/>
              </a:rPr>
              <a:t>всіх</a:t>
            </a:r>
            <a:r>
              <a:rPr lang="ru-RU" sz="3200" dirty="0">
                <a:latin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</a:rPr>
              <a:t>вимірах</a:t>
            </a:r>
            <a:r>
              <a:rPr lang="ru-RU" sz="3200" dirty="0">
                <a:latin typeface="Arial" panose="020B0604020202020204" pitchFamily="34" charset="0"/>
              </a:rPr>
              <a:t>. </a:t>
            </a:r>
            <a:r>
              <a:rPr lang="ru-RU" sz="3200" dirty="0" err="1">
                <a:latin typeface="Arial" panose="020B0604020202020204" pitchFamily="34" charset="0"/>
              </a:rPr>
              <a:t>Наприклад</a:t>
            </a:r>
            <a:r>
              <a:rPr lang="ru-RU" sz="3200" dirty="0">
                <a:latin typeface="Arial" panose="020B0604020202020204" pitchFamily="34" charset="0"/>
              </a:rPr>
              <a:t>, шкала </a:t>
            </a:r>
            <a:r>
              <a:rPr lang="ru-RU" sz="3200" dirty="0" err="1">
                <a:latin typeface="Arial" panose="020B0604020202020204" pitchFamily="34" charset="0"/>
              </a:rPr>
              <a:t>приладу</a:t>
            </a:r>
            <a:r>
              <a:rPr lang="ru-RU" sz="3200" dirty="0">
                <a:latin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</a:rPr>
              <a:t>починається</a:t>
            </a:r>
            <a:r>
              <a:rPr lang="ru-RU" sz="3200" dirty="0">
                <a:latin typeface="Arial" panose="020B0604020202020204" pitchFamily="34" charset="0"/>
              </a:rPr>
              <a:t> не з «</a:t>
            </a:r>
            <a:r>
              <a:rPr lang="ru-RU" sz="3200" dirty="0" err="1">
                <a:latin typeface="Arial" panose="020B0604020202020204" pitchFamily="34" charset="0"/>
              </a:rPr>
              <a:t>нульової</a:t>
            </a:r>
            <a:r>
              <a:rPr lang="ru-RU" sz="3200" dirty="0">
                <a:latin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</a:rPr>
              <a:t>поділки</a:t>
            </a:r>
            <a:r>
              <a:rPr lang="ru-RU" sz="3200" dirty="0">
                <a:latin typeface="Arial" panose="020B0604020202020204" pitchFamily="34" charset="0"/>
              </a:rPr>
              <a:t>». </a:t>
            </a:r>
            <a:r>
              <a:rPr lang="ru-RU" sz="3200" dirty="0" err="1">
                <a:latin typeface="Arial" panose="020B0604020202020204" pitchFamily="34" charset="0"/>
              </a:rPr>
              <a:t>Її</a:t>
            </a:r>
            <a:r>
              <a:rPr lang="ru-RU" sz="3200" dirty="0"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Arial" panose="020B0604020202020204" pitchFamily="34" charset="0"/>
              </a:rPr>
              <a:t>можна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Arial" panose="020B0604020202020204" pitchFamily="34" charset="0"/>
              </a:rPr>
              <a:t>компенсувати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</a:rPr>
              <a:t>– </a:t>
            </a:r>
            <a:r>
              <a:rPr lang="ru-RU" sz="3200" dirty="0">
                <a:solidFill>
                  <a:srgbClr val="0070C0"/>
                </a:solidFill>
                <a:latin typeface="Arial" panose="020B0604020202020204" pitchFamily="34" charset="0"/>
              </a:rPr>
              <a:t>додав </a:t>
            </a:r>
            <a:r>
              <a:rPr lang="ru-RU" sz="3200" dirty="0" err="1">
                <a:solidFill>
                  <a:srgbClr val="0070C0"/>
                </a:solidFill>
                <a:latin typeface="Arial" panose="020B0604020202020204" pitchFamily="34" charset="0"/>
              </a:rPr>
              <a:t>відповідну</a:t>
            </a:r>
            <a:r>
              <a:rPr lang="ru-RU" sz="3200" dirty="0">
                <a:solidFill>
                  <a:srgbClr val="0070C0"/>
                </a:solidFill>
                <a:latin typeface="Arial" panose="020B0604020202020204" pitchFamily="34" charset="0"/>
              </a:rPr>
              <a:t> поправку</a:t>
            </a:r>
            <a:r>
              <a:rPr lang="ru-RU" sz="3200" dirty="0">
                <a:latin typeface="Arial" panose="020B0604020202020204" pitchFamily="34" charset="0"/>
              </a:rPr>
              <a:t> до </a:t>
            </a:r>
            <a:r>
              <a:rPr lang="ru-RU" sz="3200" dirty="0" err="1">
                <a:latin typeface="Arial" panose="020B0604020202020204" pitchFamily="34" charset="0"/>
              </a:rPr>
              <a:t>значення</a:t>
            </a:r>
            <a:r>
              <a:rPr lang="ru-RU" sz="3200" dirty="0">
                <a:latin typeface="Arial" panose="020B0604020202020204" pitchFamily="34" charset="0"/>
              </a:rPr>
              <a:t> кожного </a:t>
            </a:r>
            <a:r>
              <a:rPr lang="ru-RU" sz="3200" dirty="0" err="1">
                <a:latin typeface="Arial" panose="020B0604020202020204" pitchFamily="34" charset="0"/>
              </a:rPr>
              <a:t>виміру</a:t>
            </a:r>
            <a:r>
              <a:rPr lang="ru-RU" sz="3200" dirty="0">
                <a:latin typeface="Arial" panose="020B0604020202020204" pitchFamily="34" charset="0"/>
              </a:rPr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489198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851848"/>
            <a:ext cx="10357607" cy="286275"/>
          </a:xfrm>
        </p:spPr>
        <p:txBody>
          <a:bodyPr>
            <a:noAutofit/>
          </a:bodyPr>
          <a:lstStyle/>
          <a:p>
            <a:r>
              <a:rPr lang="uk-UA" sz="4000" b="1" dirty="0">
                <a:solidFill>
                  <a:srgbClr val="FF0000"/>
                </a:solidFill>
              </a:rPr>
              <a:t>Похибки вимірювання 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F591D71-D0F4-4038-9B0C-4060DE752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512" y="3314146"/>
            <a:ext cx="11752975" cy="1655762"/>
          </a:xfrm>
        </p:spPr>
        <p:txBody>
          <a:bodyPr>
            <a:noAutofit/>
          </a:bodyPr>
          <a:lstStyle/>
          <a:p>
            <a:pPr algn="l"/>
            <a:r>
              <a:rPr lang="uk-UA" sz="36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3)</a:t>
            </a:r>
            <a:r>
              <a:rPr lang="uk-UA" sz="3600" dirty="0">
                <a:effectLst/>
                <a:latin typeface="Arial" panose="020B0604020202020204" pitchFamily="34" charset="0"/>
              </a:rPr>
              <a:t> </a:t>
            </a:r>
            <a:r>
              <a:rPr lang="uk-UA" sz="36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Випадкові похибки </a:t>
            </a:r>
            <a:r>
              <a:rPr lang="uk-UA" sz="3600" dirty="0">
                <a:effectLst/>
                <a:latin typeface="Arial" panose="020B0604020202020204" pitchFamily="34" charset="0"/>
              </a:rPr>
              <a:t>виникають через </a:t>
            </a:r>
            <a:r>
              <a:rPr lang="uk-UA" sz="36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різні </a:t>
            </a:r>
            <a:r>
              <a:rPr lang="uk-UA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причини, дія яких </a:t>
            </a:r>
            <a:r>
              <a:rPr lang="uk-UA" sz="36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різна </a:t>
            </a:r>
            <a:r>
              <a:rPr lang="uk-UA" sz="3600" dirty="0">
                <a:effectLst/>
                <a:latin typeface="Arial" panose="020B0604020202020204" pitchFamily="34" charset="0"/>
              </a:rPr>
              <a:t>в кожному з дослідів, вони </a:t>
            </a:r>
            <a:r>
              <a:rPr lang="uk-UA" sz="36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не можуть бути </a:t>
            </a:r>
            <a:r>
              <a:rPr lang="uk-UA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передбачені заздалегідь</a:t>
            </a:r>
            <a:r>
              <a:rPr lang="uk-UA" sz="3600" dirty="0">
                <a:effectLst/>
                <a:latin typeface="Arial" panose="020B0604020202020204" pitchFamily="34" charset="0"/>
              </a:rPr>
              <a:t>. Ці похибки підкоряються статистичним закономірностям і вираховуються за допомогою </a:t>
            </a:r>
            <a:r>
              <a:rPr lang="uk-UA" sz="36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методів математичної</a:t>
            </a:r>
            <a:br>
              <a:rPr lang="uk-UA" sz="3600" dirty="0">
                <a:solidFill>
                  <a:srgbClr val="FF0000"/>
                </a:solidFill>
              </a:rPr>
            </a:br>
            <a:r>
              <a:rPr lang="uk-UA" sz="36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статистики</a:t>
            </a:r>
            <a:r>
              <a:rPr lang="uk-UA" sz="3600" dirty="0">
                <a:effectLst/>
                <a:latin typeface="Arial" panose="020B0604020202020204" pitchFamily="34" charset="0"/>
              </a:rPr>
              <a:t>.</a:t>
            </a:r>
            <a:endParaRPr lang="uk-UA" sz="3600" dirty="0"/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Підзаголовок 2">
            <a:extLst>
              <a:ext uri="{FF2B5EF4-FFF2-40B4-BE49-F238E27FC236}">
                <a16:creationId xmlns:a16="http://schemas.microsoft.com/office/drawing/2014/main" id="{D209EEB7-792A-4D04-AAA1-99BB10341EA4}"/>
              </a:ext>
            </a:extLst>
          </p:cNvPr>
          <p:cNvSpPr txBox="1">
            <a:spLocks/>
          </p:cNvSpPr>
          <p:nvPr/>
        </p:nvSpPr>
        <p:spPr>
          <a:xfrm>
            <a:off x="151003" y="1270731"/>
            <a:ext cx="11576807" cy="17010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48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На практиці … </a:t>
            </a:r>
          </a:p>
          <a:p>
            <a:r>
              <a:rPr lang="uk-UA" sz="4800" b="1" dirty="0">
                <a:effectLst/>
                <a:latin typeface="Arial" panose="020B0604020202020204" pitchFamily="34" charset="0"/>
              </a:rPr>
              <a:t>Основні типи </a:t>
            </a:r>
            <a:r>
              <a:rPr lang="uk-UA" sz="48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похибок вимірювань</a:t>
            </a:r>
            <a:r>
              <a:rPr lang="uk-UA" sz="4800" dirty="0">
                <a:effectLst/>
                <a:latin typeface="Arial" panose="020B0604020202020204" pitchFamily="34" charset="0"/>
              </a:rPr>
              <a:t>:</a:t>
            </a:r>
            <a:endParaRPr lang="uk-UA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033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2FB18-1473-4AD0-A307-D726A498026A}"/>
              </a:ext>
            </a:extLst>
          </p:cNvPr>
          <p:cNvSpPr txBox="1"/>
          <p:nvPr/>
        </p:nvSpPr>
        <p:spPr>
          <a:xfrm>
            <a:off x="104863" y="2264213"/>
            <a:ext cx="1213327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 err="1">
                <a:effectLst/>
                <a:latin typeface="Arial" panose="020B0604020202020204" pitchFamily="34" charset="0"/>
              </a:rPr>
              <a:t>Розглянемо</a:t>
            </a:r>
            <a:r>
              <a:rPr lang="ru-RU" sz="4000" dirty="0">
                <a:effectLst/>
                <a:latin typeface="Arial" panose="020B0604020202020204" pitchFamily="34" charset="0"/>
              </a:rPr>
              <a:t> правила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обробки</a:t>
            </a:r>
            <a:r>
              <a:rPr lang="ru-RU" sz="4000" dirty="0"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результатів</a:t>
            </a:r>
            <a:r>
              <a:rPr lang="ru-RU" sz="4000" dirty="0"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вимірювань</a:t>
            </a:r>
            <a:r>
              <a:rPr lang="ru-RU" sz="4000" dirty="0">
                <a:effectLst/>
                <a:latin typeface="Arial" panose="020B0604020202020204" pitchFamily="34" charset="0"/>
              </a:rPr>
              <a:t> за </a:t>
            </a:r>
            <a:r>
              <a:rPr lang="ru-RU" sz="40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наявності</a:t>
            </a:r>
            <a:r>
              <a:rPr lang="ru-RU" sz="40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лише</a:t>
            </a:r>
            <a:r>
              <a:rPr lang="ru-RU" sz="40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випадкових</a:t>
            </a:r>
            <a:r>
              <a:rPr lang="ru-RU" sz="40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похибок</a:t>
            </a:r>
            <a:r>
              <a:rPr lang="ru-RU" sz="4000" dirty="0">
                <a:effectLst/>
                <a:latin typeface="Arial" panose="020B0604020202020204" pitchFamily="34" charset="0"/>
              </a:rPr>
              <a:t>. </a:t>
            </a:r>
            <a:endParaRPr lang="uk-UA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8B898A-8675-406B-847C-F66A21AFA97D}"/>
              </a:ext>
            </a:extLst>
          </p:cNvPr>
          <p:cNvSpPr txBox="1"/>
          <p:nvPr/>
        </p:nvSpPr>
        <p:spPr>
          <a:xfrm>
            <a:off x="104863" y="4113850"/>
            <a:ext cx="1166069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отримання</a:t>
            </a:r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коректних</a:t>
            </a:r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зміщених</a:t>
            </a:r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статистичних</a:t>
            </a:r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оцінок</a:t>
            </a:r>
            <a:r>
              <a:rPr lang="ru-RU" sz="3200" dirty="0">
                <a:effectLst/>
                <a:latin typeface="Arial" panose="020B0604020202020204" pitchFamily="34" charset="0"/>
              </a:rPr>
              <a:t>: -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виміри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із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грубою </a:t>
            </a:r>
            <a:r>
              <a:rPr lang="ru-RU" sz="3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похибкою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вимірювання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вилучено</a:t>
            </a:r>
            <a:r>
              <a:rPr lang="ru-RU" sz="3200" dirty="0">
                <a:effectLst/>
                <a:latin typeface="Arial" panose="020B0604020202020204" pitchFamily="34" charset="0"/>
              </a:rPr>
              <a:t> з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виборки</a:t>
            </a:r>
            <a:r>
              <a:rPr lang="ru-RU" sz="3200" dirty="0">
                <a:effectLst/>
                <a:latin typeface="Arial" panose="020B0604020202020204" pitchFamily="34" charset="0"/>
              </a:rPr>
              <a:t>;</a:t>
            </a:r>
          </a:p>
          <a:p>
            <a:r>
              <a:rPr lang="ru-RU" sz="3200" dirty="0">
                <a:latin typeface="Arial" panose="020B0604020202020204" pitchFamily="34" charset="0"/>
              </a:rPr>
              <a:t>-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систематична </a:t>
            </a:r>
            <a:r>
              <a:rPr lang="ru-RU" sz="3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похибка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виявлена</a:t>
            </a:r>
            <a:r>
              <a:rPr lang="ru-RU" sz="3200" dirty="0">
                <a:effectLst/>
                <a:latin typeface="Arial" panose="020B0604020202020204" pitchFamily="34" charset="0"/>
              </a:rPr>
              <a:t> й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відповідні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значення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вимірів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скореговані</a:t>
            </a:r>
            <a:r>
              <a:rPr lang="ru-RU" sz="3200" dirty="0">
                <a:effectLst/>
                <a:latin typeface="Arial" panose="020B0604020202020204" pitchFamily="34" charset="0"/>
              </a:rPr>
              <a:t> (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вплив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похибки</a:t>
            </a:r>
            <a:r>
              <a:rPr lang="ru-RU" sz="3200" dirty="0">
                <a:effectLst/>
                <a:latin typeface="Arial" panose="020B0604020202020204" pitchFamily="34" charset="0"/>
              </a:rPr>
              <a:t> –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компенсовано</a:t>
            </a:r>
            <a:r>
              <a:rPr lang="ru-RU" sz="3200" dirty="0">
                <a:effectLst/>
                <a:latin typeface="Arial" panose="020B0604020202020204" pitchFamily="34" charset="0"/>
              </a:rPr>
              <a:t>)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716235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2FB18-1473-4AD0-A307-D726A498026A}"/>
              </a:ext>
            </a:extLst>
          </p:cNvPr>
          <p:cNvSpPr txBox="1"/>
          <p:nvPr/>
        </p:nvSpPr>
        <p:spPr>
          <a:xfrm>
            <a:off x="104863" y="2264213"/>
            <a:ext cx="1213327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 err="1">
                <a:effectLst/>
                <a:latin typeface="Arial" panose="020B0604020202020204" pitchFamily="34" charset="0"/>
              </a:rPr>
              <a:t>Розглянемо</a:t>
            </a:r>
            <a:r>
              <a:rPr lang="ru-RU" sz="4000" dirty="0">
                <a:effectLst/>
                <a:latin typeface="Arial" panose="020B0604020202020204" pitchFamily="34" charset="0"/>
              </a:rPr>
              <a:t> правила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обробки</a:t>
            </a:r>
            <a:r>
              <a:rPr lang="ru-RU" sz="4000" dirty="0"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результатів</a:t>
            </a:r>
            <a:r>
              <a:rPr lang="ru-RU" sz="4000" dirty="0"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вимірювань</a:t>
            </a:r>
            <a:r>
              <a:rPr lang="ru-RU" sz="4000" dirty="0">
                <a:effectLst/>
                <a:latin typeface="Arial" panose="020B0604020202020204" pitchFamily="34" charset="0"/>
              </a:rPr>
              <a:t> за </a:t>
            </a:r>
            <a:r>
              <a:rPr lang="ru-RU" sz="40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наявності</a:t>
            </a:r>
            <a:r>
              <a:rPr lang="ru-RU" sz="40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лише</a:t>
            </a:r>
            <a:r>
              <a:rPr lang="ru-RU" sz="40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випадкових</a:t>
            </a:r>
            <a:r>
              <a:rPr lang="ru-RU" sz="40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похибок</a:t>
            </a:r>
            <a:r>
              <a:rPr lang="ru-RU" sz="4000" dirty="0">
                <a:effectLst/>
                <a:latin typeface="Arial" panose="020B0604020202020204" pitchFamily="34" charset="0"/>
              </a:rPr>
              <a:t>. </a:t>
            </a:r>
            <a:endParaRPr lang="uk-UA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8B898A-8675-406B-847C-F66A21AFA97D}"/>
              </a:ext>
            </a:extLst>
          </p:cNvPr>
          <p:cNvSpPr txBox="1"/>
          <p:nvPr/>
        </p:nvSpPr>
        <p:spPr>
          <a:xfrm>
            <a:off x="104863" y="4113850"/>
            <a:ext cx="1166069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отримання</a:t>
            </a:r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коректних</a:t>
            </a:r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не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зміщених</a:t>
            </a:r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статистичних</a:t>
            </a:r>
            <a:r>
              <a:rPr lang="ru-RU" sz="32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оцінок</a:t>
            </a:r>
            <a:r>
              <a:rPr lang="ru-RU" sz="3200" dirty="0">
                <a:effectLst/>
                <a:latin typeface="Arial" panose="020B0604020202020204" pitchFamily="34" charset="0"/>
              </a:rPr>
              <a:t>: -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виміри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із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грубою </a:t>
            </a:r>
            <a:r>
              <a:rPr lang="ru-RU" sz="3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похибкою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вимірювання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вилучено</a:t>
            </a:r>
            <a:r>
              <a:rPr lang="ru-RU" sz="3200" dirty="0">
                <a:effectLst/>
                <a:latin typeface="Arial" panose="020B0604020202020204" pitchFamily="34" charset="0"/>
              </a:rPr>
              <a:t> з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виборки</a:t>
            </a:r>
            <a:r>
              <a:rPr lang="ru-RU" sz="3200" dirty="0">
                <a:effectLst/>
                <a:latin typeface="Arial" panose="020B0604020202020204" pitchFamily="34" charset="0"/>
              </a:rPr>
              <a:t>;</a:t>
            </a:r>
          </a:p>
          <a:p>
            <a:r>
              <a:rPr lang="ru-RU" sz="3200" dirty="0">
                <a:latin typeface="Arial" panose="020B0604020202020204" pitchFamily="34" charset="0"/>
              </a:rPr>
              <a:t>-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систематична </a:t>
            </a:r>
            <a:r>
              <a:rPr lang="ru-RU" sz="3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похибка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виявлена</a:t>
            </a:r>
            <a:r>
              <a:rPr lang="ru-RU" sz="3200" dirty="0">
                <a:effectLst/>
                <a:latin typeface="Arial" panose="020B0604020202020204" pitchFamily="34" charset="0"/>
              </a:rPr>
              <a:t> й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відповідні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значення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вимірів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скореговані</a:t>
            </a:r>
            <a:r>
              <a:rPr lang="ru-RU" sz="3200" dirty="0">
                <a:effectLst/>
                <a:latin typeface="Arial" panose="020B0604020202020204" pitchFamily="34" charset="0"/>
              </a:rPr>
              <a:t> (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вплив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похибки</a:t>
            </a:r>
            <a:r>
              <a:rPr lang="ru-RU" sz="3200" dirty="0">
                <a:effectLst/>
                <a:latin typeface="Arial" panose="020B0604020202020204" pitchFamily="34" charset="0"/>
              </a:rPr>
              <a:t> – </a:t>
            </a:r>
            <a:r>
              <a:rPr lang="ru-RU" sz="32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компенсовано</a:t>
            </a:r>
            <a:r>
              <a:rPr lang="ru-RU" sz="3200" dirty="0">
                <a:effectLst/>
                <a:latin typeface="Arial" panose="020B0604020202020204" pitchFamily="34" charset="0"/>
              </a:rPr>
              <a:t>)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398701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E2FB18-1473-4AD0-A307-D726A498026A}"/>
                  </a:ext>
                </a:extLst>
              </p:cNvPr>
              <p:cNvSpPr txBox="1"/>
              <p:nvPr/>
            </p:nvSpPr>
            <p:spPr>
              <a:xfrm>
                <a:off x="104863" y="2264213"/>
                <a:ext cx="12133277" cy="25545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4000" dirty="0">
                    <a:effectLst/>
                    <a:latin typeface="Arial" panose="020B0604020202020204" pitchFamily="34" charset="0"/>
                  </a:rPr>
                  <a:t>При великому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числі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вимірів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ближче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усього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до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істинного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значення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величини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40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лежить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середнє</a:t>
                </a:r>
                <a:r>
                  <a:rPr lang="ru-RU" sz="4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арифметичне</a:t>
                </a:r>
                <a:r>
                  <a:rPr lang="ru-RU" sz="4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результатів</a:t>
                </a:r>
                <a:r>
                  <a:rPr lang="ru-RU" sz="4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вимірювання</a:t>
                </a:r>
                <a:r>
                  <a:rPr lang="ru-RU" sz="4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ru-RU" sz="4000" dirty="0">
                    <a:effectLst/>
                    <a:latin typeface="Arial" panose="020B0604020202020204" pitchFamily="34" charset="0"/>
                  </a:rPr>
                  <a:t> , яке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обчислюється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за формулою:</a:t>
                </a:r>
                <a:endParaRPr lang="uk-UA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E2FB18-1473-4AD0-A307-D726A49802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63" y="2264213"/>
                <a:ext cx="12133277" cy="2554545"/>
              </a:xfrm>
              <a:prstGeom prst="rect">
                <a:avLst/>
              </a:prstGeom>
              <a:blipFill>
                <a:blip r:embed="rId3"/>
                <a:stretch>
                  <a:fillRect l="-1758" t="-4296" b="-883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0D7956-A592-4217-A98F-E32DC80F813F}"/>
                  </a:ext>
                </a:extLst>
              </p:cNvPr>
              <p:cNvSpPr txBox="1"/>
              <p:nvPr/>
            </p:nvSpPr>
            <p:spPr>
              <a:xfrm>
                <a:off x="1409350" y="5225964"/>
                <a:ext cx="9496338" cy="11835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uk-UA" sz="40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k-UA" sz="400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uk-UA" sz="400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k-UA" sz="400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uk-UA" sz="400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k-UA" sz="400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uk-UA" sz="400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+…+</m:t>
                        </m:r>
                        <m:sSub>
                          <m:sSubPr>
                            <m:ctrlP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r>
                      <a:rPr lang="uk-UA" sz="40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grow m:val="on"/>
                            <m:ctrlP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uk-UA" sz="400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uk-UA" sz="4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4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uk-UA" sz="4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uk-UA" sz="4000" dirty="0">
                    <a:solidFill>
                      <a:srgbClr val="FF0000"/>
                    </a:solidFill>
                  </a:rPr>
                  <a:t>        (2)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0D7956-A592-4217-A98F-E32DC80F8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9350" y="5225964"/>
                <a:ext cx="9496338" cy="1183529"/>
              </a:xfrm>
              <a:prstGeom prst="rect">
                <a:avLst/>
              </a:prstGeom>
              <a:blipFill>
                <a:blip r:embed="rId4"/>
                <a:stretch>
                  <a:fillRect b="-1082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95029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E2FB18-1473-4AD0-A307-D726A498026A}"/>
                  </a:ext>
                </a:extLst>
              </p:cNvPr>
              <p:cNvSpPr txBox="1"/>
              <p:nvPr/>
            </p:nvSpPr>
            <p:spPr>
              <a:xfrm>
                <a:off x="104863" y="2264213"/>
                <a:ext cx="12133277" cy="25545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4000" dirty="0">
                    <a:effectLst/>
                    <a:latin typeface="Arial" panose="020B0604020202020204" pitchFamily="34" charset="0"/>
                  </a:rPr>
                  <a:t>При великому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числі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вимірів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ближче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усього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до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істинного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значення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величини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40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лежить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середнє</a:t>
                </a:r>
                <a:r>
                  <a:rPr lang="ru-RU" sz="4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арифметичне</a:t>
                </a:r>
                <a:r>
                  <a:rPr lang="ru-RU" sz="4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результатів</a:t>
                </a:r>
                <a:r>
                  <a:rPr lang="ru-RU" sz="4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вимірювання</a:t>
                </a:r>
                <a:r>
                  <a:rPr lang="ru-RU" sz="40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4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ru-RU" sz="4000" dirty="0">
                    <a:effectLst/>
                    <a:latin typeface="Arial" panose="020B0604020202020204" pitchFamily="34" charset="0"/>
                  </a:rPr>
                  <a:t> , яке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обчислюється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за формулою:</a:t>
                </a:r>
                <a:endParaRPr lang="uk-UA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E2FB18-1473-4AD0-A307-D726A49802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63" y="2264213"/>
                <a:ext cx="12133277" cy="2554545"/>
              </a:xfrm>
              <a:prstGeom prst="rect">
                <a:avLst/>
              </a:prstGeom>
              <a:blipFill>
                <a:blip r:embed="rId3"/>
                <a:stretch>
                  <a:fillRect l="-1758" t="-4296" b="-883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7D6257-657F-4491-95FA-5726C6E92E7F}"/>
                  </a:ext>
                </a:extLst>
              </p:cNvPr>
              <p:cNvSpPr txBox="1"/>
              <p:nvPr/>
            </p:nvSpPr>
            <p:spPr>
              <a:xfrm>
                <a:off x="3120006" y="4927366"/>
                <a:ext cx="6102990" cy="11787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uk-UA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uk-UA" sz="36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grow m:val="on"/>
                              <m:ctrlPr>
                                <a:rPr lang="uk-UA" sz="3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uk-UA" sz="3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uk-UA" sz="360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uk-UA" sz="3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uk-UA" sz="3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uk-UA" sz="3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uk-UA" sz="3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uk-UA" sz="36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   </m:t>
                      </m:r>
                      <m:d>
                        <m:dPr>
                          <m:ctrlP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uk-UA" sz="36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uk-UA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7D6257-657F-4491-95FA-5726C6E92E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0006" y="4927366"/>
                <a:ext cx="6102990" cy="11787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C59D74DB-1999-4F52-B235-4BB51A7CCCC9}"/>
              </a:ext>
            </a:extLst>
          </p:cNvPr>
          <p:cNvSpPr txBox="1"/>
          <p:nvPr/>
        </p:nvSpPr>
        <p:spPr>
          <a:xfrm>
            <a:off x="427839" y="6277411"/>
            <a:ext cx="113586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>
                <a:effectLst/>
                <a:latin typeface="Arial" panose="020B0604020202020204" pitchFamily="34" charset="0"/>
              </a:rPr>
              <a:t>У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теорії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його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називають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вибірковим</a:t>
            </a:r>
            <a:r>
              <a:rPr lang="ru-RU" sz="36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середнім</a:t>
            </a:r>
            <a:r>
              <a:rPr lang="ru-RU" sz="36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</a:t>
            </a:r>
            <a:endParaRPr lang="uk-U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45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E2FB18-1473-4AD0-A307-D726A498026A}"/>
                  </a:ext>
                </a:extLst>
              </p:cNvPr>
              <p:cNvSpPr txBox="1"/>
              <p:nvPr/>
            </p:nvSpPr>
            <p:spPr>
              <a:xfrm>
                <a:off x="104863" y="2264213"/>
                <a:ext cx="12133277" cy="16184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200" dirty="0"/>
                  <a:t>Для </a:t>
                </a:r>
                <a:r>
                  <a:rPr lang="ru-RU" sz="3200" dirty="0" err="1"/>
                  <a:t>оцінки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відхилення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вибіркового</a:t>
                </a:r>
                <a:r>
                  <a:rPr lang="ru-RU" sz="3200" dirty="0"/>
                  <a:t> </a:t>
                </a:r>
                <a:r>
                  <a:rPr lang="ru-RU" sz="3200" dirty="0" err="1"/>
                  <a:t>середнього</a:t>
                </a:r>
                <a:r>
                  <a:rPr lang="ru-RU" sz="32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ru-RU" sz="3200" dirty="0"/>
                  <a:t> </a:t>
                </a:r>
                <a:r>
                  <a:rPr lang="ru-RU" sz="3200" dirty="0" err="1"/>
                  <a:t>від</a:t>
                </a:r>
                <a:r>
                  <a:rPr lang="ru-RU" sz="3200" dirty="0"/>
                  <a:t> </a:t>
                </a:r>
                <a:r>
                  <a:rPr lang="ru-RU" sz="3200" dirty="0" err="1"/>
                  <a:t>істинного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значення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вимірюваної</a:t>
                </a:r>
                <a:r>
                  <a:rPr lang="ru-RU" sz="3200" dirty="0"/>
                  <a:t> </a:t>
                </a:r>
                <a:r>
                  <a:rPr lang="ru-RU" sz="3200" dirty="0" err="1"/>
                  <a:t>величини</a:t>
                </a:r>
                <a:r>
                  <a:rPr lang="ru-RU" sz="3200" dirty="0"/>
                  <a:t> </a:t>
                </a:r>
                <a14:m>
                  <m:oMath xmlns:m="http://schemas.openxmlformats.org/officeDocument/2006/math">
                    <m:r>
                      <a:rPr lang="uk-UA" sz="3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sz="36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3200" dirty="0"/>
                  <a:t>вводиться </a:t>
                </a:r>
                <a:r>
                  <a:rPr lang="ru-RU" sz="3200" dirty="0">
                    <a:solidFill>
                      <a:srgbClr val="FF0000"/>
                    </a:solidFill>
                  </a:rPr>
                  <a:t>S - </a:t>
                </a:r>
                <a:r>
                  <a:rPr lang="ru-RU" sz="3200" dirty="0" err="1">
                    <a:solidFill>
                      <a:srgbClr val="FF0000"/>
                    </a:solidFill>
                  </a:rPr>
                  <a:t>середня</a:t>
                </a:r>
                <a:r>
                  <a:rPr lang="ru-RU" sz="3200" dirty="0">
                    <a:solidFill>
                      <a:srgbClr val="FF0000"/>
                    </a:solidFill>
                  </a:rPr>
                  <a:t> </a:t>
                </a:r>
                <a:r>
                  <a:rPr lang="ru-RU" sz="3200" dirty="0" err="1">
                    <a:solidFill>
                      <a:srgbClr val="FF0000"/>
                    </a:solidFill>
                  </a:rPr>
                  <a:t>квадратична</a:t>
                </a:r>
                <a:r>
                  <a:rPr lang="ru-RU" sz="3200" dirty="0">
                    <a:solidFill>
                      <a:srgbClr val="FF0000"/>
                    </a:solidFill>
                  </a:rPr>
                  <a:t> </a:t>
                </a:r>
                <a:r>
                  <a:rPr lang="ru-RU" sz="3200" dirty="0" err="1">
                    <a:solidFill>
                      <a:srgbClr val="FF0000"/>
                    </a:solidFill>
                  </a:rPr>
                  <a:t>похибка</a:t>
                </a:r>
                <a:r>
                  <a:rPr lang="ru-RU" sz="3200" dirty="0">
                    <a:solidFill>
                      <a:srgbClr val="FF0000"/>
                    </a:solidFill>
                  </a:rPr>
                  <a:t> </a:t>
                </a:r>
                <a:r>
                  <a:rPr lang="ru-RU" sz="3200" dirty="0" err="1">
                    <a:solidFill>
                      <a:srgbClr val="FF0000"/>
                    </a:solidFill>
                  </a:rPr>
                  <a:t>середнього</a:t>
                </a:r>
                <a:r>
                  <a:rPr lang="ru-RU" sz="3200" dirty="0">
                    <a:solidFill>
                      <a:srgbClr val="FF0000"/>
                    </a:solidFill>
                  </a:rPr>
                  <a:t> </a:t>
                </a:r>
                <a:r>
                  <a:rPr lang="ru-RU" sz="3200" dirty="0"/>
                  <a:t>, яка </a:t>
                </a:r>
                <a:r>
                  <a:rPr lang="ru-RU" sz="3200" dirty="0" err="1"/>
                  <a:t>обчислюється</a:t>
                </a:r>
                <a:r>
                  <a:rPr lang="ru-RU" sz="3200" dirty="0"/>
                  <a:t> за формулою:</a:t>
                </a:r>
                <a:endParaRPr lang="uk-UA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9E2FB18-1473-4AD0-A307-D726A49802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63" y="2264213"/>
                <a:ext cx="12133277" cy="1618456"/>
              </a:xfrm>
              <a:prstGeom prst="rect">
                <a:avLst/>
              </a:prstGeom>
              <a:blipFill>
                <a:blip r:embed="rId3"/>
                <a:stretch>
                  <a:fillRect l="-1256" t="-4511" b="-1127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D53DCE3-3104-4439-9B6E-7E54B29019E3}"/>
                  </a:ext>
                </a:extLst>
              </p:cNvPr>
              <p:cNvSpPr txBox="1"/>
              <p:nvPr/>
            </p:nvSpPr>
            <p:spPr>
              <a:xfrm>
                <a:off x="2917273" y="4380877"/>
                <a:ext cx="6153324" cy="17291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3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uk-UA" sz="36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k-UA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k-UA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uk-UA" sz="3600" i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uk-UA" sz="36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uk-UA" sz="36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r>
                                          <a:rPr lang="uk-UA" sz="3600" i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uk-UA" sz="3600" i="1">
                                                <a:solidFill>
                                                  <a:srgbClr val="FF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</m:d>
                                  </m:e>
                                  <m:sup>
                                    <m:r>
                                      <a:rPr lang="uk-UA" sz="3600" i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r>
                              <a:rPr lang="uk-UA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d>
                              <m:dPr>
                                <m:ctrlP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uk-UA" sz="36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uk-UA" sz="3600" i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den>
                        </m:f>
                      </m:e>
                    </m:rad>
                  </m:oMath>
                </a14:m>
                <a:r>
                  <a:rPr lang="uk-UA" sz="3600" dirty="0">
                    <a:solidFill>
                      <a:srgbClr val="FF0000"/>
                    </a:solidFill>
                  </a:rPr>
                  <a:t>     (3)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D53DCE3-3104-4439-9B6E-7E54B29019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7273" y="4380877"/>
                <a:ext cx="6153324" cy="17291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5718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L2-1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2FB18-1473-4AD0-A307-D726A498026A}"/>
              </a:ext>
            </a:extLst>
          </p:cNvPr>
          <p:cNvSpPr txBox="1"/>
          <p:nvPr/>
        </p:nvSpPr>
        <p:spPr>
          <a:xfrm>
            <a:off x="151003" y="6138948"/>
            <a:ext cx="121332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 err="1"/>
              <a:t>Межі</a:t>
            </a:r>
            <a:r>
              <a:rPr lang="ru-RU" sz="3600" dirty="0"/>
              <a:t> </a:t>
            </a:r>
            <a:r>
              <a:rPr lang="ru-RU" sz="3600" dirty="0" err="1"/>
              <a:t>інтервалу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визначаються</a:t>
            </a:r>
            <a:r>
              <a:rPr lang="ru-RU" sz="3600" dirty="0"/>
              <a:t> таким чином:</a:t>
            </a:r>
            <a:endParaRPr lang="uk-UA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6DD7D64-056B-44EA-813C-C462F232BCC2}"/>
                  </a:ext>
                </a:extLst>
              </p:cNvPr>
              <p:cNvSpPr txBox="1"/>
              <p:nvPr/>
            </p:nvSpPr>
            <p:spPr>
              <a:xfrm>
                <a:off x="511728" y="2553934"/>
                <a:ext cx="11207692" cy="28623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uk-UA" sz="36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Завдання вимірювання 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– </a:t>
                </a:r>
                <a:r>
                  <a:rPr lang="uk-UA" sz="36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оцінити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 величину </a:t>
                </a:r>
                <a14:m>
                  <m:oMath xmlns:m="http://schemas.openxmlformats.org/officeDocument/2006/math">
                    <m:r>
                      <a:rPr lang="uk-UA" sz="3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600" dirty="0">
                    <a:effectLst/>
                    <a:latin typeface="Arial" panose="020B0604020202020204" pitchFamily="34" charset="0"/>
                  </a:rPr>
                  <a:t>, 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тобто </a:t>
                </a:r>
                <a:r>
                  <a:rPr lang="uk-UA" sz="36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вказати інтервал значень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, до якого </a:t>
                </a:r>
                <a:r>
                  <a:rPr lang="uk-UA" sz="3600" dirty="0">
                    <a:solidFill>
                      <a:srgbClr val="C00000"/>
                    </a:solidFill>
                    <a:effectLst/>
                    <a:latin typeface="Arial" panose="020B0604020202020204" pitchFamily="34" charset="0"/>
                  </a:rPr>
                  <a:t>із заданою ймовірністю довіри </a:t>
                </a:r>
                <a:r>
                  <a:rPr lang="el-GR" sz="3600" dirty="0">
                    <a:solidFill>
                      <a:srgbClr val="C00000"/>
                    </a:solidFill>
                    <a:effectLst/>
                    <a:latin typeface="Arial" panose="020B0604020202020204" pitchFamily="34" charset="0"/>
                  </a:rPr>
                  <a:t>α</a:t>
                </a:r>
                <a:r>
                  <a:rPr lang="el-GR" sz="3600" dirty="0">
                    <a:effectLst/>
                    <a:latin typeface="Arial" panose="020B0604020202020204" pitchFamily="34" charset="0"/>
                  </a:rPr>
                  <a:t> (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іноді використовують іншу назву </a:t>
                </a:r>
                <a:r>
                  <a:rPr lang="el-GR" sz="3600" dirty="0">
                    <a:effectLst/>
                    <a:latin typeface="Arial" panose="020B0604020202020204" pitchFamily="34" charset="0"/>
                  </a:rPr>
                  <a:t>α – 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коефіцієнт надійності) потрапляє вимірювана величина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uk-UA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sz="3600" dirty="0">
                    <a:effectLst/>
                    <a:latin typeface="Arial" panose="020B0604020202020204" pitchFamily="34" charset="0"/>
                  </a:rPr>
                  <a:t>.</a:t>
                </a:r>
                <a:endParaRPr lang="uk-UA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6DD7D64-056B-44EA-813C-C462F232BC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728" y="2553934"/>
                <a:ext cx="11207692" cy="2862322"/>
              </a:xfrm>
              <a:prstGeom prst="rect">
                <a:avLst/>
              </a:prstGeom>
              <a:blipFill>
                <a:blip r:embed="rId3"/>
                <a:stretch>
                  <a:fillRect l="-1687" t="-3412" r="-2013" b="-682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0013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F591D71-D0F4-4038-9B0C-4060DE752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128" y="1680959"/>
            <a:ext cx="11434194" cy="626013"/>
          </a:xfrm>
        </p:spPr>
        <p:txBody>
          <a:bodyPr>
            <a:noAutofit/>
          </a:bodyPr>
          <a:lstStyle/>
          <a:p>
            <a:pPr algn="l"/>
            <a:r>
              <a:rPr lang="ru-RU" sz="3600" dirty="0" err="1">
                <a:effectLst/>
                <a:latin typeface="Arial" panose="020B0604020202020204" pitchFamily="34" charset="0"/>
              </a:rPr>
              <a:t>Виміри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можуть</a:t>
            </a:r>
            <a:r>
              <a:rPr lang="ru-RU" sz="3600" dirty="0">
                <a:effectLst/>
                <a:latin typeface="Arial" panose="020B0604020202020204" pitchFamily="34" charset="0"/>
              </a:rPr>
              <a:t> бути:</a:t>
            </a:r>
            <a:endParaRPr lang="uk-UA" sz="4400" dirty="0"/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D89F8B-8B89-44E8-94E0-DB8A86A820D0}"/>
              </a:ext>
            </a:extLst>
          </p:cNvPr>
          <p:cNvSpPr txBox="1"/>
          <p:nvPr/>
        </p:nvSpPr>
        <p:spPr>
          <a:xfrm>
            <a:off x="152401" y="4039672"/>
            <a:ext cx="1188719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effectLst/>
                <a:latin typeface="Arial" panose="020B0604020202020204" pitchFamily="34" charset="0"/>
              </a:rPr>
              <a:t>- </a:t>
            </a:r>
            <a:r>
              <a:rPr lang="ru-RU" sz="32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непрямими</a:t>
            </a:r>
            <a:r>
              <a:rPr lang="ru-RU" sz="3200" b="1" dirty="0">
                <a:effectLst/>
                <a:latin typeface="Arial" panose="020B0604020202020204" pitchFamily="34" charset="0"/>
              </a:rPr>
              <a:t>,</a:t>
            </a:r>
            <a:r>
              <a:rPr lang="ru-RU" sz="3200" dirty="0">
                <a:effectLst/>
                <a:latin typeface="Arial" panose="020B0604020202020204" pitchFamily="34" charset="0"/>
              </a:rPr>
              <a:t> коли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остаточну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відповідь</a:t>
            </a:r>
            <a:r>
              <a:rPr lang="ru-RU" sz="3200" dirty="0">
                <a:effectLst/>
                <a:latin typeface="Arial" panose="020B0604020202020204" pitchFamily="34" charset="0"/>
              </a:rPr>
              <a:t> на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запитання</a:t>
            </a:r>
            <a:br>
              <a:rPr lang="ru-RU" sz="3200" dirty="0"/>
            </a:br>
            <a:r>
              <a:rPr lang="ru-RU" sz="3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знаходять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через </a:t>
            </a:r>
            <a:r>
              <a:rPr lang="ru-RU" sz="3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відомі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залежності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між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фізичною</a:t>
            </a:r>
            <a:r>
              <a:rPr lang="ru-RU" sz="3200" dirty="0">
                <a:effectLst/>
                <a:latin typeface="Arial" panose="020B0604020202020204" pitchFamily="34" charset="0"/>
              </a:rPr>
              <a:t> величиною,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що</a:t>
            </a:r>
            <a:r>
              <a:rPr lang="ru-RU" sz="3200" dirty="0">
                <a:effectLst/>
                <a:latin typeface="Arial" panose="020B0604020202020204" pitchFamily="34" charset="0"/>
              </a:rPr>
              <a:t> нас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цікавить</a:t>
            </a:r>
            <a:r>
              <a:rPr lang="ru-RU" sz="3200" dirty="0">
                <a:effectLst/>
                <a:latin typeface="Arial" panose="020B0604020202020204" pitchFamily="34" charset="0"/>
              </a:rPr>
              <a:t>, і величинами,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які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можна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отримати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експериментально</a:t>
            </a:r>
            <a:r>
              <a:rPr lang="ru-RU" sz="3200" dirty="0">
                <a:effectLst/>
                <a:latin typeface="Arial" panose="020B0604020202020204" pitchFamily="34" charset="0"/>
              </a:rPr>
              <a:t> за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допомогою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прямих</a:t>
            </a:r>
            <a:br>
              <a:rPr lang="ru-RU" sz="3200" dirty="0"/>
            </a:br>
            <a:r>
              <a:rPr lang="ru-RU" sz="3200" dirty="0" err="1">
                <a:effectLst/>
                <a:latin typeface="Arial" panose="020B0604020202020204" pitchFamily="34" charset="0"/>
              </a:rPr>
              <a:t>вимірювань</a:t>
            </a:r>
            <a:r>
              <a:rPr lang="ru-RU" sz="3200" dirty="0">
                <a:effectLst/>
                <a:latin typeface="Arial" panose="020B0604020202020204" pitchFamily="34" charset="0"/>
              </a:rPr>
              <a:t>.</a:t>
            </a:r>
            <a:endParaRPr lang="uk-UA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8C6696-86D2-4DED-8562-4D2BFCAC7A64}"/>
              </a:ext>
            </a:extLst>
          </p:cNvPr>
          <p:cNvSpPr txBox="1"/>
          <p:nvPr/>
        </p:nvSpPr>
        <p:spPr>
          <a:xfrm>
            <a:off x="151003" y="2373813"/>
            <a:ext cx="1179631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effectLst/>
                <a:latin typeface="Arial" panose="020B0604020202020204" pitchFamily="34" charset="0"/>
              </a:rPr>
              <a:t> - </a:t>
            </a:r>
            <a:r>
              <a:rPr lang="ru-RU" sz="32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прямими</a:t>
            </a:r>
            <a:r>
              <a:rPr lang="ru-RU" sz="3200" dirty="0">
                <a:effectLst/>
                <a:latin typeface="Arial" panose="020B0604020202020204" pitchFamily="34" charset="0"/>
              </a:rPr>
              <a:t>, коли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шукану</a:t>
            </a:r>
            <a:r>
              <a:rPr lang="ru-RU" sz="3200" dirty="0">
                <a:effectLst/>
                <a:latin typeface="Arial" panose="020B0604020202020204" pitchFamily="34" charset="0"/>
              </a:rPr>
              <a:t> величину </a:t>
            </a:r>
            <a:r>
              <a:rPr lang="ru-RU" sz="3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знаходять</a:t>
            </a:r>
            <a:r>
              <a:rPr lang="ru-RU" sz="32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безпосередньо</a:t>
            </a:r>
            <a:r>
              <a:rPr lang="ru-RU" sz="3200" dirty="0">
                <a:effectLst/>
                <a:latin typeface="Arial" panose="020B0604020202020204" pitchFamily="34" charset="0"/>
              </a:rPr>
              <a:t> за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дослідними</a:t>
            </a:r>
            <a:r>
              <a:rPr lang="ru-RU" sz="3200" dirty="0">
                <a:effectLst/>
                <a:latin typeface="Arial" panose="020B0604020202020204" pitchFamily="34" charset="0"/>
              </a:rPr>
              <a:t> </a:t>
            </a:r>
            <a:r>
              <a:rPr lang="ru-RU" sz="3200" dirty="0" err="1">
                <a:effectLst/>
                <a:latin typeface="Arial" panose="020B0604020202020204" pitchFamily="34" charset="0"/>
              </a:rPr>
              <a:t>даними</a:t>
            </a:r>
            <a:r>
              <a:rPr lang="ru-RU" sz="3200" dirty="0">
                <a:effectLst/>
                <a:latin typeface="Arial" panose="020B0604020202020204" pitchFamily="34" charset="0"/>
              </a:rPr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950878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20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2FB18-1473-4AD0-A307-D726A498026A}"/>
              </a:ext>
            </a:extLst>
          </p:cNvPr>
          <p:cNvSpPr txBox="1"/>
          <p:nvPr/>
        </p:nvSpPr>
        <p:spPr>
          <a:xfrm>
            <a:off x="151003" y="2313465"/>
            <a:ext cx="118033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 err="1"/>
              <a:t>Межі</a:t>
            </a:r>
            <a:r>
              <a:rPr lang="ru-RU" sz="3600" dirty="0"/>
              <a:t> </a:t>
            </a:r>
            <a:r>
              <a:rPr lang="ru-RU" sz="3600" dirty="0" err="1"/>
              <a:t>інтервалу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визначаються</a:t>
            </a:r>
            <a:r>
              <a:rPr lang="ru-RU" sz="3600" dirty="0"/>
              <a:t> таким чином:</a:t>
            </a:r>
            <a:endParaRPr lang="uk-UA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C7029B-5C1A-4F0C-8CAA-551E88C2C98D}"/>
              </a:ext>
            </a:extLst>
          </p:cNvPr>
          <p:cNvSpPr txBox="1"/>
          <p:nvPr/>
        </p:nvSpPr>
        <p:spPr>
          <a:xfrm>
            <a:off x="1321265" y="3186254"/>
            <a:ext cx="93579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dirty="0">
                <a:effectLst/>
                <a:latin typeface="Arial" panose="020B0604020202020204" pitchFamily="34" charset="0"/>
              </a:rPr>
              <a:t>Δ</a:t>
            </a:r>
            <a:r>
              <a:rPr lang="en-US" sz="3200" dirty="0">
                <a:effectLst/>
                <a:latin typeface="Arial" panose="020B0604020202020204" pitchFamily="34" charset="0"/>
              </a:rPr>
              <a:t>x – </a:t>
            </a:r>
            <a:r>
              <a:rPr lang="uk-UA" sz="3200" dirty="0" err="1">
                <a:effectLst/>
                <a:latin typeface="Arial" panose="020B0604020202020204" pitchFamily="34" charset="0"/>
              </a:rPr>
              <a:t>напівширина</a:t>
            </a:r>
            <a:r>
              <a:rPr lang="uk-UA" sz="3200" dirty="0">
                <a:effectLst/>
                <a:latin typeface="Arial" panose="020B0604020202020204" pitchFamily="34" charset="0"/>
              </a:rPr>
              <a:t> інтервалу довіри :</a:t>
            </a:r>
            <a:endParaRPr lang="uk-UA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D3DC98-4B39-4C5A-B4DE-BE809F0F7757}"/>
                  </a:ext>
                </a:extLst>
              </p:cNvPr>
              <p:cNvSpPr txBox="1"/>
              <p:nvPr/>
            </p:nvSpPr>
            <p:spPr>
              <a:xfrm>
                <a:off x="3029824" y="3997487"/>
                <a:ext cx="6132352" cy="750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4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∆</m:t>
                    </m:r>
                    <m:r>
                      <a:rPr lang="uk-UA" sz="4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sz="40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d>
                          <m:dPr>
                            <m:ctrlP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uk-UA" sz="4000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uk-UA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sub>
                    </m:sSub>
                    <m:r>
                      <a:rPr lang="uk-UA" sz="40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a:rPr lang="uk-UA" sz="4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4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4000" dirty="0">
                    <a:solidFill>
                      <a:srgbClr val="FF0000"/>
                    </a:solidFill>
                  </a:rPr>
                  <a:t>                  (4)</a:t>
                </a:r>
                <a:endParaRPr lang="uk-UA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D3DC98-4B39-4C5A-B4DE-BE809F0F77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824" y="3997487"/>
                <a:ext cx="6132352" cy="750975"/>
              </a:xfrm>
              <a:prstGeom prst="rect">
                <a:avLst/>
              </a:prstGeom>
              <a:blipFill>
                <a:blip r:embed="rId3"/>
                <a:stretch>
                  <a:fillRect t="-13821" b="-2926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DBEBF67-461F-46B7-AB93-4A7DE97E6BA7}"/>
                  </a:ext>
                </a:extLst>
              </p:cNvPr>
              <p:cNvSpPr txBox="1"/>
              <p:nvPr/>
            </p:nvSpPr>
            <p:spPr>
              <a:xfrm>
                <a:off x="734037" y="5075068"/>
                <a:ext cx="10666602" cy="11116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uk-UA" sz="3200" dirty="0">
                    <a:effectLst/>
                    <a:latin typeface="Arial" panose="020B0604020202020204" pitchFamily="34" charset="0"/>
                  </a:rPr>
                  <a:t>де ,</a:t>
                </a:r>
                <a:r>
                  <a:rPr lang="uk-UA" sz="3200" dirty="0">
                    <a:effectLst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32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32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d>
                          <m:dPr>
                            <m:ctrlPr>
                              <a:rPr lang="uk-UA" sz="32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32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𝛼</m:t>
                            </m:r>
                            <m:r>
                              <a:rPr lang="uk-UA" sz="32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uk-UA" sz="32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</m:d>
                      </m:sub>
                    </m:sSub>
                  </m:oMath>
                </a14:m>
                <a:r>
                  <a:rPr lang="en-US" sz="3200" dirty="0">
                    <a:effectLst/>
                    <a:latin typeface="Arial" panose="020B0604020202020204" pitchFamily="34" charset="0"/>
                  </a:rPr>
                  <a:t> – </a:t>
                </a:r>
                <a:r>
                  <a:rPr lang="uk-UA" sz="3200" dirty="0">
                    <a:effectLst/>
                    <a:latin typeface="Arial" panose="020B0604020202020204" pitchFamily="34" charset="0"/>
                  </a:rPr>
                  <a:t>коефіцієнт Стьюдента, який залежить від імовірності довіри </a:t>
                </a:r>
                <a:r>
                  <a:rPr lang="el-GR" sz="32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α</a:t>
                </a:r>
                <a:r>
                  <a:rPr lang="el-GR" sz="32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3200" dirty="0">
                    <a:effectLst/>
                    <a:latin typeface="Arial" panose="020B0604020202020204" pitchFamily="34" charset="0"/>
                  </a:rPr>
                  <a:t>та числа</a:t>
                </a:r>
                <a:r>
                  <a:rPr lang="en-US" sz="32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3200" dirty="0">
                    <a:effectLst/>
                    <a:latin typeface="Arial" panose="020B0604020202020204" pitchFamily="34" charset="0"/>
                  </a:rPr>
                  <a:t>вимірів </a:t>
                </a:r>
                <a:r>
                  <a:rPr lang="en-US" sz="32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n</a:t>
                </a:r>
                <a:r>
                  <a:rPr lang="en-US" sz="3200" dirty="0">
                    <a:effectLst/>
                    <a:latin typeface="Arial" panose="020B0604020202020204" pitchFamily="34" charset="0"/>
                  </a:rPr>
                  <a:t> (</a:t>
                </a:r>
                <a:r>
                  <a:rPr lang="uk-UA" sz="3200" dirty="0">
                    <a:effectLst/>
                    <a:latin typeface="Arial" panose="020B0604020202020204" pitchFamily="34" charset="0"/>
                  </a:rPr>
                  <a:t>табл. 1)</a:t>
                </a:r>
                <a:endParaRPr lang="uk-UA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DBEBF67-461F-46B7-AB93-4A7DE97E6B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037" y="5075068"/>
                <a:ext cx="10666602" cy="1111651"/>
              </a:xfrm>
              <a:prstGeom prst="rect">
                <a:avLst/>
              </a:prstGeom>
              <a:blipFill>
                <a:blip r:embed="rId4"/>
                <a:stretch>
                  <a:fillRect l="-1429" t="-7692" b="-1648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57329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21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2FB18-1473-4AD0-A307-D726A498026A}"/>
              </a:ext>
            </a:extLst>
          </p:cNvPr>
          <p:cNvSpPr txBox="1"/>
          <p:nvPr/>
        </p:nvSpPr>
        <p:spPr>
          <a:xfrm>
            <a:off x="329968" y="2313465"/>
            <a:ext cx="118033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/>
              <a:t>Формат </a:t>
            </a:r>
            <a:r>
              <a:rPr lang="ru-RU" sz="3600" dirty="0" err="1"/>
              <a:t>запису</a:t>
            </a:r>
            <a:r>
              <a:rPr lang="ru-RU" sz="3600" dirty="0"/>
              <a:t> меж </a:t>
            </a:r>
            <a:r>
              <a:rPr lang="ru-RU" sz="3600" dirty="0" err="1"/>
              <a:t>інтервалу</a:t>
            </a:r>
            <a:r>
              <a:rPr lang="ru-RU" sz="3600" dirty="0"/>
              <a:t> :</a:t>
            </a:r>
            <a:endParaRPr lang="uk-UA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1DDD68E-BF29-4255-ADEA-3E98C58956A5}"/>
                  </a:ext>
                </a:extLst>
              </p:cNvPr>
              <p:cNvSpPr txBox="1"/>
              <p:nvPr/>
            </p:nvSpPr>
            <p:spPr>
              <a:xfrm>
                <a:off x="536895" y="3186254"/>
                <a:ext cx="11554436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7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7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uk-UA" sz="72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−∆</m:t>
                    </m:r>
                    <m:r>
                      <a:rPr lang="uk-UA" sz="7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sz="72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uk-UA" sz="7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uk-UA" sz="72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acc>
                      <m:accPr>
                        <m:chr m:val="̅"/>
                        <m:ctrlPr>
                          <a:rPr lang="uk-UA" sz="7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7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uk-UA" sz="720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+∆</m:t>
                    </m:r>
                    <m:r>
                      <a:rPr lang="uk-UA" sz="7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7200" dirty="0">
                    <a:solidFill>
                      <a:srgbClr val="FF0000"/>
                    </a:solidFill>
                  </a:rPr>
                  <a:t>          (5)</a:t>
                </a:r>
                <a:endParaRPr lang="uk-UA" sz="7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1DDD68E-BF29-4255-ADEA-3E98C58956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895" y="3186254"/>
                <a:ext cx="11554436" cy="1200329"/>
              </a:xfrm>
              <a:prstGeom prst="rect">
                <a:avLst/>
              </a:prstGeom>
              <a:blipFill>
                <a:blip r:embed="rId3"/>
                <a:stretch>
                  <a:fillRect t="-19289" r="-3483" b="-4111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32C2B1D-D6E2-4EB7-939F-C87EB7149BD1}"/>
                  </a:ext>
                </a:extLst>
              </p:cNvPr>
              <p:cNvSpPr txBox="1"/>
              <p:nvPr/>
            </p:nvSpPr>
            <p:spPr>
              <a:xfrm>
                <a:off x="3092043" y="5284956"/>
                <a:ext cx="6279158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5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sz="54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uk-UA" sz="5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uk-UA" sz="5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uk-UA" sz="54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±∆</m:t>
                      </m:r>
                      <m:r>
                        <a:rPr lang="uk-UA" sz="5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sz="54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    </m:t>
                      </m:r>
                      <m:d>
                        <m:dPr>
                          <m:ctrlPr>
                            <a:rPr lang="uk-UA" sz="5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uk-UA" sz="54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d>
                    </m:oMath>
                  </m:oMathPara>
                </a14:m>
                <a:endParaRPr lang="uk-UA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32C2B1D-D6E2-4EB7-939F-C87EB7149B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043" y="5284956"/>
                <a:ext cx="6279158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06374D6-84F8-42D4-88E4-3DB960F46A57}"/>
                  </a:ext>
                </a:extLst>
              </p:cNvPr>
              <p:cNvSpPr txBox="1"/>
              <p:nvPr/>
            </p:nvSpPr>
            <p:spPr>
              <a:xfrm>
                <a:off x="518719" y="4593265"/>
                <a:ext cx="3440885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k-UA" sz="3600" b="1" i="1" smtClean="0">
                        <a:latin typeface="Cambria Math" panose="02040503050406030204" pitchFamily="18" charset="0"/>
                      </a:rPr>
                      <m:t>і</m:t>
                    </m:r>
                    <m:r>
                      <a:rPr lang="ru-RU" sz="3600" b="1" i="1" smtClean="0">
                        <a:latin typeface="Cambria Math" panose="02040503050406030204" pitchFamily="18" charset="0"/>
                      </a:rPr>
                      <m:t>нший вар</m:t>
                    </m:r>
                    <m:r>
                      <a:rPr lang="uk-UA" sz="3600" b="1" i="1" smtClean="0">
                        <a:latin typeface="Cambria Math" panose="02040503050406030204" pitchFamily="18" charset="0"/>
                      </a:rPr>
                      <m:t>і</m:t>
                    </m:r>
                    <m:r>
                      <a:rPr lang="ru-RU" sz="3600" b="1" i="1" smtClean="0">
                        <a:latin typeface="Cambria Math" panose="02040503050406030204" pitchFamily="18" charset="0"/>
                      </a:rPr>
                      <m:t>ант</m:t>
                    </m:r>
                  </m:oMath>
                </a14:m>
                <a:r>
                  <a:rPr lang="ru-RU" sz="3600" dirty="0"/>
                  <a:t>:</a:t>
                </a:r>
                <a:endParaRPr lang="uk-UA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06374D6-84F8-42D4-88E4-3DB960F46A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19" y="4593265"/>
                <a:ext cx="3440885" cy="646331"/>
              </a:xfrm>
              <a:prstGeom prst="rect">
                <a:avLst/>
              </a:prstGeom>
              <a:blipFill>
                <a:blip r:embed="rId5"/>
                <a:stretch>
                  <a:fillRect t="-14019" r="-708" b="-3364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10637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22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2FB18-1473-4AD0-A307-D726A498026A}"/>
              </a:ext>
            </a:extLst>
          </p:cNvPr>
          <p:cNvSpPr txBox="1"/>
          <p:nvPr/>
        </p:nvSpPr>
        <p:spPr>
          <a:xfrm>
            <a:off x="151003" y="2313465"/>
            <a:ext cx="118033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 err="1">
                <a:solidFill>
                  <a:srgbClr val="0070C0"/>
                </a:solidFill>
              </a:rPr>
              <a:t>Межі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>
                <a:solidFill>
                  <a:srgbClr val="0070C0"/>
                </a:solidFill>
              </a:rPr>
              <a:t>інтервалу</a:t>
            </a:r>
            <a:r>
              <a:rPr lang="ru-RU" sz="3600" dirty="0">
                <a:solidFill>
                  <a:srgbClr val="0070C0"/>
                </a:solidFill>
              </a:rPr>
              <a:t>, </a:t>
            </a:r>
            <a:r>
              <a:rPr lang="ru-RU" sz="3600" dirty="0" err="1">
                <a:solidFill>
                  <a:srgbClr val="0070C0"/>
                </a:solidFill>
              </a:rPr>
              <a:t>що</a:t>
            </a:r>
            <a:r>
              <a:rPr lang="ru-RU" sz="3600" dirty="0">
                <a:solidFill>
                  <a:srgbClr val="0070C0"/>
                </a:solidFill>
              </a:rPr>
              <a:t> </a:t>
            </a:r>
            <a:r>
              <a:rPr lang="ru-RU" sz="3600" dirty="0" err="1">
                <a:solidFill>
                  <a:srgbClr val="0070C0"/>
                </a:solidFill>
              </a:rPr>
              <a:t>визначаються</a:t>
            </a:r>
            <a:r>
              <a:rPr lang="ru-RU" sz="3600" dirty="0">
                <a:solidFill>
                  <a:srgbClr val="0070C0"/>
                </a:solidFill>
              </a:rPr>
              <a:t> таким чином</a:t>
            </a:r>
            <a:r>
              <a:rPr lang="ru-RU" sz="3600" dirty="0"/>
              <a:t>:</a:t>
            </a:r>
            <a:endParaRPr lang="uk-UA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D3DC98-4B39-4C5A-B4DE-BE809F0F7757}"/>
                  </a:ext>
                </a:extLst>
              </p:cNvPr>
              <p:cNvSpPr txBox="1"/>
              <p:nvPr/>
            </p:nvSpPr>
            <p:spPr>
              <a:xfrm>
                <a:off x="1300294" y="5994326"/>
                <a:ext cx="6132352" cy="750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uk-UA" sz="40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uk-UA" sz="4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sz="40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uk-UA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d>
                            <m:dPr>
                              <m:ctrlPr>
                                <a:rPr lang="uk-UA" sz="4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uk-UA" sz="4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uk-UA" sz="400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uk-UA" sz="4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b>
                      </m:sSub>
                      <m:r>
                        <a:rPr lang="uk-UA" sz="40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uk-UA" sz="4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uk-UA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5D3DC98-4B39-4C5A-B4DE-BE809F0F77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0294" y="5994326"/>
                <a:ext cx="6132352" cy="7509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DBEBF67-461F-46B7-AB93-4A7DE97E6BA7}"/>
                  </a:ext>
                </a:extLst>
              </p:cNvPr>
              <p:cNvSpPr txBox="1"/>
              <p:nvPr/>
            </p:nvSpPr>
            <p:spPr>
              <a:xfrm>
                <a:off x="618688" y="4027890"/>
                <a:ext cx="10666602" cy="19664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uk-UA" sz="3200" dirty="0">
                    <a:effectLst/>
                    <a:latin typeface="Arial" panose="020B0604020202020204" pitchFamily="34" charset="0"/>
                  </a:rPr>
                  <a:t>де ,</a:t>
                </a:r>
                <a:endParaRPr lang="en-US" sz="3200" dirty="0">
                  <a:effectLst/>
                  <a:latin typeface="Arial" panose="020B0604020202020204" pitchFamily="34" charset="0"/>
                </a:endParaRPr>
              </a:p>
              <a:p>
                <a:r>
                  <a:rPr lang="en-US" sz="3200" dirty="0">
                    <a:latin typeface="Arial" panose="020B0604020202020204" pitchFamily="34" charset="0"/>
                  </a:rPr>
                  <a:t>     </a:t>
                </a:r>
                <a:r>
                  <a:rPr lang="uk-UA" sz="3200" dirty="0">
                    <a:effectLst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54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sz="54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d>
                          <m:dPr>
                            <m:ctrlPr>
                              <a:rPr lang="uk-UA" sz="54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uk-UA" sz="54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𝛼</m:t>
                            </m:r>
                            <m:r>
                              <a:rPr lang="uk-UA" sz="54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uk-UA" sz="54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</m:d>
                      </m:sub>
                    </m:sSub>
                  </m:oMath>
                </a14:m>
                <a:r>
                  <a:rPr lang="en-US" sz="3200" dirty="0">
                    <a:effectLst/>
                    <a:latin typeface="Arial" panose="020B0604020202020204" pitchFamily="34" charset="0"/>
                  </a:rPr>
                  <a:t> – </a:t>
                </a:r>
                <a:r>
                  <a:rPr lang="uk-UA" sz="3200" dirty="0">
                    <a:effectLst/>
                    <a:latin typeface="Arial" panose="020B0604020202020204" pitchFamily="34" charset="0"/>
                  </a:rPr>
                  <a:t>коефіцієнт Стьюдента, який залежить від імовірності довіри </a:t>
                </a:r>
                <a:r>
                  <a:rPr lang="el-GR" sz="32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α</a:t>
                </a:r>
                <a:r>
                  <a:rPr lang="el-GR" sz="32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3200" dirty="0">
                    <a:effectLst/>
                    <a:latin typeface="Arial" panose="020B0604020202020204" pitchFamily="34" charset="0"/>
                  </a:rPr>
                  <a:t>та числа</a:t>
                </a:r>
                <a:r>
                  <a:rPr lang="en-US" sz="32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3200" dirty="0">
                    <a:effectLst/>
                    <a:latin typeface="Arial" panose="020B0604020202020204" pitchFamily="34" charset="0"/>
                  </a:rPr>
                  <a:t>вимірів </a:t>
                </a:r>
                <a:r>
                  <a:rPr lang="en-US" sz="32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n</a:t>
                </a:r>
                <a:r>
                  <a:rPr lang="en-US" sz="3200" dirty="0">
                    <a:effectLst/>
                    <a:latin typeface="Arial" panose="020B0604020202020204" pitchFamily="34" charset="0"/>
                  </a:rPr>
                  <a:t> (</a:t>
                </a:r>
                <a:r>
                  <a:rPr lang="uk-UA" sz="3200" dirty="0">
                    <a:effectLst/>
                    <a:latin typeface="Arial" panose="020B0604020202020204" pitchFamily="34" charset="0"/>
                  </a:rPr>
                  <a:t>табл. 1)</a:t>
                </a:r>
                <a:r>
                  <a:rPr lang="en-US" sz="3200" dirty="0">
                    <a:latin typeface="Arial" panose="020B0604020202020204" pitchFamily="34" charset="0"/>
                  </a:rPr>
                  <a:t>;</a:t>
                </a:r>
                <a:endParaRPr lang="uk-UA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DBEBF67-461F-46B7-AB93-4A7DE97E6B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688" y="4027890"/>
                <a:ext cx="10666602" cy="1966436"/>
              </a:xfrm>
              <a:prstGeom prst="rect">
                <a:avLst/>
              </a:prstGeom>
              <a:blipFill>
                <a:blip r:embed="rId4"/>
                <a:stretch>
                  <a:fillRect l="-1429" t="-4037" r="-1829" b="-8696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7C1B61C-B8BB-4713-8FFD-07857CA293EE}"/>
                  </a:ext>
                </a:extLst>
              </p:cNvPr>
              <p:cNvSpPr txBox="1"/>
              <p:nvPr/>
            </p:nvSpPr>
            <p:spPr>
              <a:xfrm>
                <a:off x="3000462" y="3276915"/>
                <a:ext cx="6132352" cy="750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sz="40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uk-UA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uk-UA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uk-UA" sz="40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sSub>
                        <m:sSubPr>
                          <m:ctrlPr>
                            <a:rPr lang="uk-UA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4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d>
                            <m:dPr>
                              <m:ctrlPr>
                                <a:rPr lang="uk-UA" sz="4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uk-UA" sz="4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uk-UA" sz="400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uk-UA" sz="4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sub>
                      </m:sSub>
                      <m:r>
                        <a:rPr lang="uk-UA" sz="40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uk-UA" sz="4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 (6)</m:t>
                      </m:r>
                    </m:oMath>
                  </m:oMathPara>
                </a14:m>
                <a:endParaRPr lang="uk-UA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7C1B61C-B8BB-4713-8FFD-07857CA293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462" y="3276915"/>
                <a:ext cx="6132352" cy="7509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38348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23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0" y="1466877"/>
            <a:ext cx="12133277" cy="688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Визначення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інтервалу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довіри</a:t>
            </a:r>
            <a:r>
              <a:rPr lang="ru-RU" sz="39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для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прямих</a:t>
            </a:r>
            <a:r>
              <a:rPr lang="ru-RU" sz="39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9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вимірів</a:t>
            </a:r>
            <a:endParaRPr lang="uk-UA" sz="39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CA6A30-CF6F-4AE8-9BEB-2C73F3A27618}"/>
              </a:ext>
            </a:extLst>
          </p:cNvPr>
          <p:cNvSpPr txBox="1"/>
          <p:nvPr/>
        </p:nvSpPr>
        <p:spPr>
          <a:xfrm>
            <a:off x="151003" y="1960437"/>
            <a:ext cx="113419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uk-UA" sz="2000" i="1" dirty="0">
                <a:effectLst/>
                <a:latin typeface="Arial" panose="020B0604020202020204" pitchFamily="34" charset="0"/>
              </a:rPr>
              <a:t>Таблиця 1.</a:t>
            </a:r>
          </a:p>
          <a:p>
            <a:pPr algn="ctr"/>
            <a:r>
              <a:rPr lang="uk-UA" sz="2000" dirty="0">
                <a:effectLst/>
                <a:latin typeface="Arial" panose="020B0604020202020204" pitchFamily="34" charset="0"/>
              </a:rPr>
              <a:t>Коефіцієнт Стьюдента з </a:t>
            </a:r>
            <a:r>
              <a:rPr lang="en-US" sz="2000" b="1" i="1" dirty="0">
                <a:solidFill>
                  <a:srgbClr val="FF0000"/>
                </a:solidFill>
                <a:latin typeface="Arial" panose="020B0604020202020204" pitchFamily="34" charset="0"/>
              </a:rPr>
              <a:t>k</a:t>
            </a:r>
            <a:r>
              <a:rPr lang="uk-UA" sz="2000" dirty="0">
                <a:latin typeface="Arial" panose="020B0604020202020204" pitchFamily="34" charset="0"/>
              </a:rPr>
              <a:t> ступенями свободи</a:t>
            </a:r>
            <a:endParaRPr lang="uk-UA" sz="2000" dirty="0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95848DA2-61E0-4BBF-9ECA-9CFB617D1E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1158" y="2591838"/>
            <a:ext cx="7699187" cy="42211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A8A152D-E4E8-4115-982C-9B284631F32A}"/>
                  </a:ext>
                </a:extLst>
              </p:cNvPr>
              <p:cNvSpPr txBox="1"/>
              <p:nvPr/>
            </p:nvSpPr>
            <p:spPr>
              <a:xfrm>
                <a:off x="1135310" y="4610473"/>
                <a:ext cx="149361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uk-UA" sz="24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uk-UA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uk-UA" sz="24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uk-UA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A8A152D-E4E8-4115-982C-9B284631F3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310" y="4610473"/>
                <a:ext cx="1493613" cy="461665"/>
              </a:xfrm>
              <a:prstGeom prst="rect">
                <a:avLst/>
              </a:prstGeom>
              <a:blipFill>
                <a:blip r:embed="rId4"/>
                <a:stretch>
                  <a:fillRect l="-408" r="-40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41952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24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7455977-17CD-4C45-BC84-4145E948742A}"/>
                  </a:ext>
                </a:extLst>
              </p:cNvPr>
              <p:cNvSpPr txBox="1"/>
              <p:nvPr/>
            </p:nvSpPr>
            <p:spPr>
              <a:xfrm>
                <a:off x="454404" y="1440851"/>
                <a:ext cx="11283192" cy="551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uk-UA" sz="24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Обговорення результатів вимірювань</a:t>
                </a:r>
                <a:br>
                  <a:rPr lang="uk-UA" sz="2400" dirty="0"/>
                </a:br>
                <a:r>
                  <a:rPr lang="uk-UA" sz="2400" dirty="0">
                    <a:effectLst/>
                    <a:latin typeface="Arial" panose="020B0604020202020204" pitchFamily="34" charset="0"/>
                  </a:rPr>
                  <a:t>Припустимо, що дослід завершено, знайдено 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x ,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розраховані систематичні і</a:t>
                </a:r>
                <a:br>
                  <a:rPr lang="uk-UA" sz="2400" dirty="0"/>
                </a:br>
                <a:r>
                  <a:rPr lang="uk-UA" sz="2400" dirty="0">
                    <a:effectLst/>
                    <a:latin typeface="Arial" panose="020B0604020202020204" pitchFamily="34" charset="0"/>
                  </a:rPr>
                  <a:t>випадкові похибки, визначена </a:t>
                </a:r>
                <a:r>
                  <a:rPr lang="uk-UA" sz="2400" dirty="0" err="1">
                    <a:effectLst/>
                    <a:latin typeface="Arial" panose="020B0604020202020204" pitchFamily="34" charset="0"/>
                  </a:rPr>
                  <a:t>напівширина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 інтервалу довіри </a:t>
                </a:r>
                <a14:m>
                  <m:oMath xmlns:m="http://schemas.openxmlformats.org/officeDocument/2006/math">
                    <m:r>
                      <a:rPr lang="uk-UA" sz="18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uk-UA" sz="18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uk-UA" sz="18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uk-UA" sz="1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18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d>
                          <m:dPr>
                            <m:ctrlPr>
                              <a:rPr lang="uk-UA" sz="18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uk-UA" sz="18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𝛼</m:t>
                            </m:r>
                            <m:r>
                              <a:rPr lang="uk-UA" sz="18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uk-UA" sz="18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</m:d>
                      </m:sub>
                    </m:sSub>
                    <m:r>
                      <a:rPr lang="uk-UA" sz="18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uk-UA" sz="18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𝑆</m:t>
                    </m:r>
                  </m:oMath>
                </a14:m>
                <a:endParaRPr lang="uk-UA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uk-UA" sz="2400" dirty="0">
                    <a:effectLst/>
                    <a:latin typeface="Arial" panose="020B0604020202020204" pitchFamily="34" charset="0"/>
                  </a:rPr>
                  <a:t>для заданого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коефіцієнта надійності </a:t>
                </a:r>
                <a:r>
                  <a:rPr lang="el-GR" sz="24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α</a:t>
                </a:r>
                <a:r>
                  <a:rPr lang="el-GR" sz="2400" dirty="0">
                    <a:effectLst/>
                    <a:latin typeface="Arial" panose="020B0604020202020204" pitchFamily="34" charset="0"/>
                  </a:rPr>
                  <a:t> .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Однак отриманий результат сумнівний.</a:t>
                </a:r>
                <a:br>
                  <a:rPr lang="uk-UA" sz="2400" dirty="0"/>
                </a:br>
                <a:r>
                  <a:rPr lang="uk-UA" sz="2400" b="1" dirty="0">
                    <a:effectLst/>
                    <a:latin typeface="Arial" panose="020B0604020202020204" pitchFamily="34" charset="0"/>
                  </a:rPr>
                  <a:t>Приклад.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Визначили дослідним шляхом прискорення вільного падіння </a:t>
                </a:r>
                <a:r>
                  <a:rPr lang="en-US" sz="2400" i="1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g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 .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Отримали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результат </a:t>
                </a:r>
                <a14:m>
                  <m:oMath xmlns:m="http://schemas.openxmlformats.org/officeDocument/2006/math">
                    <m:r>
                      <a:rPr lang="uk-UA" sz="24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𝑔</m:t>
                    </m:r>
                    <m:r>
                      <a:rPr lang="uk-UA" sz="24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uk-UA" sz="24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uk-UA" sz="24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</m:acc>
                    <m:r>
                      <a:rPr lang="uk-UA" sz="24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±∆</m:t>
                    </m:r>
                    <m:r>
                      <a:rPr lang="uk-UA" sz="24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uk-UA" sz="2400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=11.2±0.8 </m:t>
                    </m:r>
                    <m:d>
                      <m:dPr>
                        <m:begChr m:val="["/>
                        <m:endChr m:val="]"/>
                        <m:ctrlPr>
                          <a:rPr lang="uk-UA" sz="24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uk-UA" sz="24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u-RU" sz="24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м</m:t>
                            </m:r>
                          </m:num>
                          <m:den>
                            <m:r>
                              <a:rPr lang="uk-UA" sz="2400" i="1">
                                <a:solidFill>
                                  <a:srgbClr val="FF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с</m:t>
                            </m:r>
                          </m:den>
                        </m:f>
                      </m:e>
                    </m:d>
                  </m:oMath>
                </a14:m>
                <a:r>
                  <a:rPr lang="uk-UA" sz="1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,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вважаючи </a:t>
                </a:r>
                <a:r>
                  <a:rPr lang="el-GR" sz="2400" i="1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α = 0,99.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Бачимо, що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відоме для даної місцевості значення </a:t>
                </a:r>
                <a:r>
                  <a:rPr lang="en-US" sz="24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g ( g = 9,8 </a:t>
                </a:r>
                <a:r>
                  <a:rPr lang="uk-UA" sz="24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м/</a:t>
                </a:r>
                <a:r>
                  <a:rPr lang="en-US" sz="24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c2)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не потрапляє до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вирахуваного інтервалу довіри. Такий результат міг бути отриманий внаслідок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значної систематичної похибки, що вносить експериментатор</a:t>
                </a:r>
                <a:r>
                  <a:rPr lang="el-GR" sz="2400" dirty="0">
                    <a:effectLst/>
                    <a:latin typeface="Arial" panose="020B0604020202020204" pitchFamily="34" charset="0"/>
                  </a:rPr>
                  <a:t>,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або була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запропонована невірна методика визначення 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g </a:t>
                </a:r>
                <a:r>
                  <a:rPr lang="el-GR" sz="2400" dirty="0">
                    <a:effectLst/>
                    <a:latin typeface="Arial" panose="020B0604020202020204" pitchFamily="34" charset="0"/>
                  </a:rPr>
                  <a:t>,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що призвела до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невірної оцінки </a:t>
                </a:r>
                <a:r>
                  <a:rPr lang="uk-UA" sz="2400" dirty="0" err="1">
                    <a:effectLst/>
                    <a:latin typeface="Arial" panose="020B0604020202020204" pitchFamily="34" charset="0"/>
                  </a:rPr>
                  <a:t>напівширини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 інтервалу довіри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. </a:t>
                </a:r>
                <a:r>
                  <a:rPr lang="uk-UA" sz="2400" dirty="0">
                    <a:solidFill>
                      <a:srgbClr val="FF0000"/>
                    </a:solidFill>
                    <a:effectLst/>
                    <a:latin typeface="Arial" panose="020B0604020202020204" pitchFamily="34" charset="0"/>
                  </a:rPr>
                  <a:t>Питання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 про </a:t>
                </a:r>
                <a:r>
                  <a:rPr lang="uk-UA" sz="24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усунення чи</a:t>
                </a:r>
                <a:r>
                  <a:rPr lang="en-US" sz="24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2400" dirty="0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зменшення систематичних похибок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 різного роду є досить складним, тому у кожному</a:t>
                </a:r>
                <a:r>
                  <a:rPr lang="en-US" sz="24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uk-UA" sz="2400" dirty="0">
                    <a:effectLst/>
                    <a:latin typeface="Arial" panose="020B0604020202020204" pitchFamily="34" charset="0"/>
                  </a:rPr>
                  <a:t>випадку розв’язується окремо.</a:t>
                </a:r>
                <a:endParaRPr lang="uk-UA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7455977-17CD-4C45-BC84-4145E94874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404" y="1440851"/>
                <a:ext cx="11283192" cy="5515100"/>
              </a:xfrm>
              <a:prstGeom prst="rect">
                <a:avLst/>
              </a:prstGeom>
              <a:blipFill>
                <a:blip r:embed="rId3"/>
                <a:stretch>
                  <a:fillRect l="-865" t="-994" r="-703" b="-22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43832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/>
              <a:t>Класифікація похибок вимірювань</a:t>
            </a: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25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003" y="1419395"/>
            <a:ext cx="11962700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Інструментальна 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uk-UA" altLang="uk-UA" sz="1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англ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uk-UA" altLang="uk-UA" sz="1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instrumental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uk-UA" altLang="uk-UA" sz="18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похибка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зумовлена похибкою застосовуваного засобу вимірювання. 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До основних причин її виникнення 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відносять: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недосконалість конструкції 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(схеми) засобу вимірювання;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недосконалість технології 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виготовлення засобу вимірювання;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перешкоди на вході засобу 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вимірювання, викликані його підключенням до об’єкта вимірювання;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поступова зношуваність 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 старіння матеріалів, з яких виготовлені засоби вимірювань.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Інструментальна похибка, як правило, є однією з найбільш відчутних складових похибки результату вимірювання.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Похибка методу (методична) 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uk-UA" altLang="uk-UA" sz="1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англ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uk-UA" altLang="uk-UA" sz="1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methodical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uk-UA" altLang="uk-UA" sz="18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похибка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зумовлена недосконалістю прийнятого методу вимірювань, 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недостатньоювивченістю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явища, покладеного в основу вимірювання.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Суб’єктивна 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uk-UA" altLang="uk-UA" sz="1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англ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uk-UA" altLang="uk-UA" sz="1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subjective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uk-UA" altLang="uk-UA" sz="18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похибка</a:t>
            </a:r>
            <a:r>
              <a:rPr lang="uk-UA" altLang="uk-UA" dirty="0">
                <a:latin typeface="Arial" panose="020B0604020202020204" pitchFamily="34" charset="0"/>
              </a:rPr>
              <a:t> 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вимірювання зумовлена індивідуальними особливостями оператора (наприклад, похибкою відліку оператором за шкалою приладу). Вони, як правило, 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викликанінеуважністю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оператора, що створилися у нього неправильними прийомами роботи, недосконалістю його органів 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відчуттів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недостатньою підготовленістю. При використанні автоматизованих засобів вимірювань ці похибки відсутні.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Похибка від зміни умов вимірювання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 (</a:t>
            </a:r>
            <a:r>
              <a:rPr kumimoji="0" lang="uk-UA" altLang="uk-UA" sz="1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англ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uk-UA" altLang="uk-UA" sz="1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changes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1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1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measurement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1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conditions</a:t>
            </a: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uk-UA" altLang="uk-UA" sz="18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виникає 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внаслідокнедостатньо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врахованої дії тієї чи іншої </a:t>
            </a:r>
            <a:r>
              <a:rPr kumimoji="0" lang="uk-UA" altLang="uk-UA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впливної</a:t>
            </a:r>
            <a:r>
              <a:rPr kumimoji="0" lang="uk-UA" altLang="uk-U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величини (температури, вологості, атмосферного тиску, вібрації та ін.), а також неправильного встановлення засобів вимірювань або порушення правил їх взаємного розташування. Наприклад, якщо прилад повинен бути встановлений у вертикальному робочому положенні, то його використання в горизонтальному положенні призведе до похибки</a:t>
            </a:r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346CB0CF-AC04-4F8E-A826-F867204A5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4017" y="4882709"/>
            <a:ext cx="346061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0346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/>
              <a:t>Класифікація похибок вимірювань</a:t>
            </a: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26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003" y="1896449"/>
            <a:ext cx="119627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800" b="1" dirty="0">
                <a:solidFill>
                  <a:srgbClr val="FF0000"/>
                </a:solidFill>
              </a:rPr>
              <a:t>Найбільш раціональним є усунення джерел похибки </a:t>
            </a:r>
            <a:r>
              <a:rPr lang="uk-UA" sz="2800" dirty="0"/>
              <a:t>до проведення вимірювання (профілактика похибки), тому що це спрощує і прискорює процес вимірювання. При цьому оператор до початку робіт повинен усунути джерела похибки, наприклад, видаленням джерел тепла і вібрації, екрануванням (захистом) об’єкта вимірювання та вимірювальної апаратури, </a:t>
            </a:r>
            <a:r>
              <a:rPr lang="uk-UA" sz="2800" dirty="0" err="1"/>
              <a:t>термостатуванням</a:t>
            </a:r>
            <a:r>
              <a:rPr lang="uk-UA" sz="2800" dirty="0"/>
              <a:t>, амортизацією і правильним встановленням засобів вимірювань. Похибки конкретного засобу вимірювання можуть бути усунені шляхом його </a:t>
            </a:r>
            <a:r>
              <a:rPr lang="uk-UA" sz="2800" dirty="0">
                <a:hlinkClick r:id="rId3" tooltip="Терміни до курсу: Ремон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ремонт</a:t>
            </a:r>
            <a:r>
              <a:rPr lang="uk-UA" sz="2800" dirty="0"/>
              <a:t>у, регулювання. У більшості областей вимірювань відомі головні джерела систематичних похибок і розроблені методи, що виключають їх виникнення.</a:t>
            </a:r>
            <a:endParaRPr kumimoji="0" lang="uk-UA" alt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346CB0CF-AC04-4F8E-A826-F867204A5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4017" y="4882709"/>
            <a:ext cx="346061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1360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451344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019901-DFD1-41EC-B686-6A4CEDB7FD2F}"/>
              </a:ext>
            </a:extLst>
          </p:cNvPr>
          <p:cNvSpPr txBox="1"/>
          <p:nvPr/>
        </p:nvSpPr>
        <p:spPr>
          <a:xfrm>
            <a:off x="226504" y="1974564"/>
            <a:ext cx="1145936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/>
              <a:t>У статистиці, такі показники розподілу як </a:t>
            </a:r>
            <a:r>
              <a:rPr lang="uk-UA" sz="2400" b="1" dirty="0">
                <a:solidFill>
                  <a:srgbClr val="FF0000"/>
                </a:solidFill>
              </a:rPr>
              <a:t>середнє</a:t>
            </a:r>
            <a:r>
              <a:rPr lang="uk-UA" sz="2400" dirty="0">
                <a:solidFill>
                  <a:srgbClr val="FF0000"/>
                </a:solidFill>
              </a:rPr>
              <a:t>, </a:t>
            </a:r>
            <a:r>
              <a:rPr lang="uk-UA" sz="2400" b="1" dirty="0">
                <a:solidFill>
                  <a:srgbClr val="FF0000"/>
                </a:solidFill>
              </a:rPr>
              <a:t>мода</a:t>
            </a:r>
            <a:r>
              <a:rPr lang="uk-UA" sz="2400" dirty="0">
                <a:solidFill>
                  <a:srgbClr val="FF0000"/>
                </a:solidFill>
              </a:rPr>
              <a:t> та </a:t>
            </a:r>
            <a:r>
              <a:rPr lang="uk-UA" sz="2400" b="1" dirty="0">
                <a:solidFill>
                  <a:srgbClr val="FF0000"/>
                </a:solidFill>
              </a:rPr>
              <a:t>медіана</a:t>
            </a:r>
            <a:r>
              <a:rPr lang="uk-UA" sz="2400" dirty="0">
                <a:solidFill>
                  <a:srgbClr val="FF0000"/>
                </a:solidFill>
              </a:rPr>
              <a:t> </a:t>
            </a:r>
            <a:r>
              <a:rPr lang="uk-UA" sz="2400" dirty="0"/>
              <a:t>— називають мірами центральної тенденції. Вони показують </a:t>
            </a:r>
            <a:r>
              <a:rPr lang="uk-UA" sz="2400" dirty="0">
                <a:solidFill>
                  <a:srgbClr val="0070C0"/>
                </a:solidFill>
              </a:rPr>
              <a:t>загальні характеристики розподілу даних</a:t>
            </a:r>
            <a:r>
              <a:rPr lang="uk-UA" sz="2400" dirty="0"/>
              <a:t> за певною змінною, дозволяють виявити одне значення (або кілька значень — якщо мода в розподілі не одна, але про це детальніше згодом), що описує весь розподіл. Можна також сказати, що </a:t>
            </a:r>
            <a:r>
              <a:rPr lang="uk-UA" sz="2400" dirty="0">
                <a:solidFill>
                  <a:srgbClr val="0070C0"/>
                </a:solidFill>
              </a:rPr>
              <a:t>середнє, мода та медіана — це окремі значення </a:t>
            </a:r>
            <a:r>
              <a:rPr lang="uk-UA" sz="2400" dirty="0"/>
              <a:t>що представляють весь набір даних, типові для всіх значень у групі.</a:t>
            </a:r>
          </a:p>
          <a:p>
            <a:r>
              <a:rPr lang="uk-UA" sz="2400" b="1" dirty="0"/>
              <a:t>Міри центральної тенденції потрібні з наступних міркувань: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Щоб </a:t>
            </a:r>
            <a:r>
              <a:rPr lang="uk-UA" sz="2400" i="1" dirty="0">
                <a:solidFill>
                  <a:srgbClr val="0070C0"/>
                </a:solidFill>
                <a:effectLst/>
              </a:rPr>
              <a:t>отримати загальну картину розподілу</a:t>
            </a:r>
            <a:r>
              <a:rPr lang="uk-UA" sz="2400" dirty="0">
                <a:effectLst/>
              </a:rPr>
              <a:t>. Ми не можемо запам’ятати кожен факт, що стосується сфери дослідження.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Щоб отримати </a:t>
            </a:r>
            <a:r>
              <a:rPr lang="uk-UA" sz="2400" i="1" dirty="0">
                <a:solidFill>
                  <a:srgbClr val="0070C0"/>
                </a:solidFill>
                <a:effectLst/>
              </a:rPr>
              <a:t>чітку картину щодо досліджуваної сфери </a:t>
            </a:r>
            <a:r>
              <a:rPr lang="uk-UA" sz="2400" dirty="0">
                <a:effectLst/>
              </a:rPr>
              <a:t>для розуміння та отримання потрібних висновків.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Щоб отримати </a:t>
            </a:r>
            <a:r>
              <a:rPr lang="uk-UA" sz="2400" i="1" dirty="0">
                <a:solidFill>
                  <a:srgbClr val="0070C0"/>
                </a:solidFill>
                <a:effectLst/>
              </a:rPr>
              <a:t>чіткий опис групи в цілому </a:t>
            </a:r>
            <a:r>
              <a:rPr lang="uk-UA" sz="2400" dirty="0">
                <a:effectLst/>
              </a:rPr>
              <a:t>та мати змогу порівнювати дві або більше груп у термінах типової «поведінки».</a:t>
            </a:r>
          </a:p>
        </p:txBody>
      </p:sp>
    </p:spTree>
    <p:extLst>
      <p:ext uri="{BB962C8B-B14F-4D97-AF65-F5344CB8AC3E}">
        <p14:creationId xmlns:p14="http://schemas.microsoft.com/office/powerpoint/2010/main" val="38784939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28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019901-DFD1-41EC-B686-6A4CEDB7FD2F}"/>
              </a:ext>
            </a:extLst>
          </p:cNvPr>
          <p:cNvSpPr txBox="1"/>
          <p:nvPr/>
        </p:nvSpPr>
        <p:spPr>
          <a:xfrm>
            <a:off x="151003" y="1662898"/>
            <a:ext cx="11862032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300" b="1" dirty="0">
                <a:solidFill>
                  <a:srgbClr val="FF0000"/>
                </a:solidFill>
              </a:rPr>
              <a:t>Середнє (</a:t>
            </a:r>
            <a:r>
              <a:rPr lang="en-US" sz="2300" b="1" dirty="0">
                <a:solidFill>
                  <a:srgbClr val="FF0000"/>
                </a:solidFill>
              </a:rPr>
              <a:t>Mean)</a:t>
            </a:r>
          </a:p>
          <a:p>
            <a:r>
              <a:rPr lang="uk-UA" sz="2300" dirty="0"/>
              <a:t>Найвідомішою мірою центральної тенденції — і найбільш вживаною в повсякденному побуті — </a:t>
            </a:r>
            <a:r>
              <a:rPr lang="uk-UA" sz="2300" dirty="0">
                <a:solidFill>
                  <a:srgbClr val="0070C0"/>
                </a:solidFill>
              </a:rPr>
              <a:t>є середнє</a:t>
            </a:r>
            <a:r>
              <a:rPr lang="uk-UA" sz="2300" dirty="0"/>
              <a:t>, або ж просте середнє, або ж </a:t>
            </a:r>
            <a:r>
              <a:rPr lang="uk-UA" sz="2300" dirty="0">
                <a:solidFill>
                  <a:srgbClr val="0070C0"/>
                </a:solidFill>
              </a:rPr>
              <a:t>арифметичне середнє (</a:t>
            </a:r>
            <a:r>
              <a:rPr lang="en-US" sz="2300" dirty="0">
                <a:solidFill>
                  <a:srgbClr val="0070C0"/>
                </a:solidFill>
              </a:rPr>
              <a:t>arithmetic mean) </a:t>
            </a:r>
            <a:r>
              <a:rPr lang="en-US" sz="2300" dirty="0"/>
              <a:t>— </a:t>
            </a:r>
            <a:r>
              <a:rPr lang="uk-UA" sz="2300" dirty="0"/>
              <a:t>просто середнє значення ряду даних.</a:t>
            </a:r>
          </a:p>
          <a:p>
            <a:r>
              <a:rPr lang="uk-UA" sz="2300" dirty="0"/>
              <a:t>Для його обчислення досить скласти разом всі значення в розподілі, і поділити на кількість спостережень. </a:t>
            </a:r>
            <a:r>
              <a:rPr lang="uk-UA" sz="2300" dirty="0">
                <a:solidFill>
                  <a:srgbClr val="FF0000"/>
                </a:solidFill>
              </a:rPr>
              <a:t>В </a:t>
            </a:r>
            <a:r>
              <a:rPr lang="uk-UA" sz="2300" dirty="0" err="1">
                <a:solidFill>
                  <a:srgbClr val="FF0000"/>
                </a:solidFill>
              </a:rPr>
              <a:t>Екселі</a:t>
            </a:r>
            <a:r>
              <a:rPr lang="uk-UA" sz="2300" dirty="0">
                <a:solidFill>
                  <a:srgbClr val="FF0000"/>
                </a:solidFill>
              </a:rPr>
              <a:t> чи </a:t>
            </a:r>
            <a:r>
              <a:rPr lang="en-US" sz="2300" dirty="0">
                <a:solidFill>
                  <a:srgbClr val="FF0000"/>
                </a:solidFill>
              </a:rPr>
              <a:t>Google Spreadsheets </a:t>
            </a:r>
            <a:r>
              <a:rPr lang="uk-UA" sz="2300" dirty="0">
                <a:solidFill>
                  <a:srgbClr val="FF0000"/>
                </a:solidFill>
              </a:rPr>
              <a:t>для цього є функція </a:t>
            </a:r>
            <a:r>
              <a:rPr lang="en-US" sz="2300" dirty="0">
                <a:solidFill>
                  <a:srgbClr val="FF0000"/>
                </a:solidFill>
              </a:rPr>
              <a:t>MEAN</a:t>
            </a:r>
            <a:r>
              <a:rPr lang="en-US" sz="2300" dirty="0"/>
              <a:t>. </a:t>
            </a:r>
            <a:r>
              <a:rPr lang="uk-UA" sz="2300" dirty="0"/>
              <a:t>Є різні математичні способи підрахунки середнього, але в усіх сучасних електронних таблицях та спеціальних програмних пакетах для роботи з даними і статистикою є ця функція, тож ми не будемо зупинятися на математичних викладках.</a:t>
            </a:r>
          </a:p>
          <a:p>
            <a:r>
              <a:rPr lang="uk-UA" sz="2300" dirty="0"/>
              <a:t>Є певні загальні правила для використання середнього, зокрема:</a:t>
            </a:r>
          </a:p>
          <a:p>
            <a:pPr>
              <a:buFont typeface="+mj-lt"/>
              <a:buAutoNum type="arabicPeriod"/>
            </a:pPr>
            <a:r>
              <a:rPr lang="uk-UA" sz="2300" dirty="0">
                <a:solidFill>
                  <a:srgbClr val="FF0000"/>
                </a:solidFill>
                <a:effectLst/>
              </a:rPr>
              <a:t>Середнє — це «центр тяжіння» розподілу</a:t>
            </a:r>
            <a:r>
              <a:rPr lang="uk-UA" sz="2300" dirty="0">
                <a:effectLst/>
              </a:rPr>
              <a:t>, і кожне значення дає внесок у визначення середнього значення, коли поширення значень є симетричними довкола центральної точки.</a:t>
            </a:r>
          </a:p>
          <a:p>
            <a:pPr>
              <a:buFont typeface="+mj-lt"/>
              <a:buAutoNum type="arabicPeriod"/>
            </a:pPr>
            <a:r>
              <a:rPr lang="uk-UA" sz="2300" dirty="0">
                <a:solidFill>
                  <a:srgbClr val="FF0000"/>
                </a:solidFill>
                <a:effectLst/>
              </a:rPr>
              <a:t>Середнє значення більш стабільне, ніж медіана чи мода</a:t>
            </a:r>
            <a:r>
              <a:rPr lang="uk-UA" sz="2300" dirty="0">
                <a:effectLst/>
              </a:rPr>
              <a:t>. Тому, коли потрібно знайти найбільш стабільну міру центральної тенденції, використовують середнє.</a:t>
            </a:r>
          </a:p>
        </p:txBody>
      </p:sp>
    </p:spTree>
    <p:extLst>
      <p:ext uri="{BB962C8B-B14F-4D97-AF65-F5344CB8AC3E}">
        <p14:creationId xmlns:p14="http://schemas.microsoft.com/office/powerpoint/2010/main" val="42564866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29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019901-DFD1-41EC-B686-6A4CEDB7FD2F}"/>
              </a:ext>
            </a:extLst>
          </p:cNvPr>
          <p:cNvSpPr txBox="1"/>
          <p:nvPr/>
        </p:nvSpPr>
        <p:spPr>
          <a:xfrm>
            <a:off x="151003" y="1662898"/>
            <a:ext cx="11862032" cy="5247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300" b="1" dirty="0">
                <a:solidFill>
                  <a:srgbClr val="FF0000"/>
                </a:solidFill>
              </a:rPr>
              <a:t>Середнє (</a:t>
            </a:r>
            <a:r>
              <a:rPr lang="en-US" sz="2300" b="1" dirty="0">
                <a:solidFill>
                  <a:srgbClr val="FF0000"/>
                </a:solidFill>
              </a:rPr>
              <a:t>Mean)</a:t>
            </a:r>
          </a:p>
          <a:p>
            <a:r>
              <a:rPr lang="uk-UA" sz="2400" b="1" dirty="0">
                <a:solidFill>
                  <a:srgbClr val="0070C0"/>
                </a:solidFill>
              </a:rPr>
              <a:t>Переваги середнього</a:t>
            </a:r>
            <a:r>
              <a:rPr lang="uk-UA" sz="2400" b="1" dirty="0"/>
              <a:t>:</a:t>
            </a:r>
            <a:endParaRPr lang="uk-UA" sz="2400" dirty="0"/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Середнє </a:t>
            </a:r>
            <a:r>
              <a:rPr lang="uk-UA" sz="2400" dirty="0">
                <a:solidFill>
                  <a:srgbClr val="FF0000"/>
                </a:solidFill>
                <a:effectLst/>
              </a:rPr>
              <a:t>визначене дуже жорстко</a:t>
            </a:r>
            <a:r>
              <a:rPr lang="uk-UA" sz="2400" dirty="0">
                <a:effectLst/>
              </a:rPr>
              <a:t>, тому не виникає питань чи нерозуміння щодо його значення та суті.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Це </a:t>
            </a:r>
            <a:r>
              <a:rPr lang="uk-UA" sz="2400" dirty="0">
                <a:solidFill>
                  <a:srgbClr val="FF0000"/>
                </a:solidFill>
                <a:effectLst/>
              </a:rPr>
              <a:t>найбільш поширена міра </a:t>
            </a:r>
            <a:r>
              <a:rPr lang="uk-UA" sz="2400" dirty="0">
                <a:effectLst/>
              </a:rPr>
              <a:t>центральної тенденції, оскільки її легко зрозуміти.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Середнє </a:t>
            </a:r>
            <a:r>
              <a:rPr lang="uk-UA" sz="2400" dirty="0">
                <a:solidFill>
                  <a:srgbClr val="FF0000"/>
                </a:solidFill>
                <a:effectLst/>
              </a:rPr>
              <a:t>легко підрахувати</a:t>
            </a:r>
            <a:r>
              <a:rPr lang="uk-UA" sz="2400" dirty="0">
                <a:effectLst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solidFill>
                  <a:srgbClr val="FF0000"/>
                </a:solidFill>
                <a:effectLst/>
              </a:rPr>
              <a:t>Враховує всі значення </a:t>
            </a:r>
            <a:r>
              <a:rPr lang="uk-UA" sz="2400" dirty="0">
                <a:effectLst/>
              </a:rPr>
              <a:t>розподілу.</a:t>
            </a:r>
          </a:p>
          <a:p>
            <a:r>
              <a:rPr lang="uk-UA" sz="2400" b="1" dirty="0">
                <a:solidFill>
                  <a:srgbClr val="0070C0"/>
                </a:solidFill>
              </a:rPr>
              <a:t>Обмеження чи недоліки середнього</a:t>
            </a:r>
            <a:r>
              <a:rPr lang="uk-UA" sz="2400" b="1" dirty="0"/>
              <a:t>:</a:t>
            </a:r>
            <a:endParaRPr lang="uk-UA" sz="2400" dirty="0"/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На значення середнього </a:t>
            </a:r>
            <a:r>
              <a:rPr lang="uk-UA" sz="2400" b="1" dirty="0">
                <a:effectLst/>
              </a:rPr>
              <a:t>впливають екстремальні значення </a:t>
            </a:r>
            <a:r>
              <a:rPr lang="uk-UA" sz="2400" dirty="0">
                <a:effectLst/>
              </a:rPr>
              <a:t>(відомий іронічний жарт про «середню температуру по лікарні»).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Часом середнім є значення, що </a:t>
            </a:r>
            <a:r>
              <a:rPr lang="uk-UA" sz="2400" b="1" dirty="0">
                <a:effectLst/>
              </a:rPr>
              <a:t>не присутнє в розподілі</a:t>
            </a:r>
            <a:r>
              <a:rPr lang="uk-UA" sz="2400" dirty="0">
                <a:effectLst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Часом результатом </a:t>
            </a:r>
            <a:r>
              <a:rPr lang="uk-UA" sz="2400" b="1" dirty="0">
                <a:effectLst/>
              </a:rPr>
              <a:t>можуть бути абсурдні значення</a:t>
            </a:r>
            <a:r>
              <a:rPr lang="uk-UA" sz="2400" dirty="0">
                <a:effectLst/>
              </a:rPr>
              <a:t>. Наприклад, маємо 41, 44, та 42 учнів у 5а, 5б та 5в класах якоїсь школи. Виходить, що середня кількість учнів у 5 класах школи – 42,3(3). А так не буває.</a:t>
            </a:r>
          </a:p>
        </p:txBody>
      </p:sp>
    </p:spTree>
    <p:extLst>
      <p:ext uri="{BB962C8B-B14F-4D97-AF65-F5344CB8AC3E}">
        <p14:creationId xmlns:p14="http://schemas.microsoft.com/office/powerpoint/2010/main" val="2372631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F591D71-D0F4-4038-9B0C-4060DE752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405" y="1771458"/>
            <a:ext cx="11434194" cy="1655762"/>
          </a:xfrm>
        </p:spPr>
        <p:txBody>
          <a:bodyPr>
            <a:noAutofit/>
          </a:bodyPr>
          <a:lstStyle/>
          <a:p>
            <a:pPr algn="l"/>
            <a:r>
              <a:rPr lang="ru-RU" sz="3600" dirty="0" err="1">
                <a:effectLst/>
                <a:latin typeface="Arial" panose="020B0604020202020204" pitchFamily="34" charset="0"/>
              </a:rPr>
              <a:t>Завершується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вимірювання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визначенням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ступеня</a:t>
            </a:r>
            <a:r>
              <a:rPr lang="ru-RU" sz="36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наближення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знайденого</a:t>
            </a:r>
            <a:r>
              <a:rPr lang="en-US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значення</a:t>
            </a:r>
            <a:r>
              <a:rPr lang="ru-RU" sz="3600" dirty="0">
                <a:effectLst/>
                <a:latin typeface="Arial" panose="020B0604020202020204" pitchFamily="34" charset="0"/>
              </a:rPr>
              <a:t> до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істинного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або</a:t>
            </a:r>
            <a:r>
              <a:rPr lang="ru-RU" sz="3600" dirty="0">
                <a:effectLst/>
                <a:latin typeface="Arial" panose="020B0604020202020204" pitchFamily="34" charset="0"/>
              </a:rPr>
              <a:t> до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істинного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середнього</a:t>
            </a:r>
            <a:r>
              <a:rPr lang="ru-RU" sz="3600" dirty="0">
                <a:effectLst/>
                <a:latin typeface="Arial" panose="020B0604020202020204" pitchFamily="34" charset="0"/>
              </a:rPr>
              <a:t>.</a:t>
            </a:r>
            <a:endParaRPr lang="uk-UA" sz="4400" dirty="0"/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Підзаголовок 2">
            <a:extLst>
              <a:ext uri="{FF2B5EF4-FFF2-40B4-BE49-F238E27FC236}">
                <a16:creationId xmlns:a16="http://schemas.microsoft.com/office/drawing/2014/main" id="{981345F0-58C1-4B7C-AC94-90D4A0A1E280}"/>
              </a:ext>
            </a:extLst>
          </p:cNvPr>
          <p:cNvSpPr txBox="1">
            <a:spLocks/>
          </p:cNvSpPr>
          <p:nvPr/>
        </p:nvSpPr>
        <p:spPr>
          <a:xfrm>
            <a:off x="597016" y="4874187"/>
            <a:ext cx="11434194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3600" dirty="0">
                <a:effectLst/>
                <a:latin typeface="Arial" panose="020B0604020202020204" pitchFamily="34" charset="0"/>
              </a:rPr>
              <a:t>…  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можна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говорити</a:t>
            </a:r>
            <a:r>
              <a:rPr lang="ru-RU" sz="3600" dirty="0">
                <a:effectLst/>
                <a:latin typeface="Arial" panose="020B0604020202020204" pitchFamily="34" charset="0"/>
              </a:rPr>
              <a:t> про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ступінь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наближення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знайденого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середнього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значення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фізичної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величини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dirty="0">
                <a:effectLst/>
                <a:latin typeface="Arial" panose="020B0604020202020204" pitchFamily="34" charset="0"/>
              </a:rPr>
              <a:t>до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її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істинного</a:t>
            </a:r>
            <a:r>
              <a:rPr lang="ru-RU" sz="36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значення</a:t>
            </a:r>
            <a:r>
              <a:rPr lang="ru-RU" sz="36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?</a:t>
            </a:r>
            <a:endParaRPr lang="uk-UA" sz="3600" dirty="0">
              <a:solidFill>
                <a:srgbClr val="FF0000"/>
              </a:solidFill>
            </a:endParaRPr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4152551" y="3746991"/>
            <a:ext cx="3405930" cy="4886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28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Але на практиці …</a:t>
            </a:r>
            <a:endParaRPr lang="uk-UA" sz="4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4874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30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019901-DFD1-41EC-B686-6A4CEDB7FD2F}"/>
              </a:ext>
            </a:extLst>
          </p:cNvPr>
          <p:cNvSpPr txBox="1"/>
          <p:nvPr/>
        </p:nvSpPr>
        <p:spPr>
          <a:xfrm>
            <a:off x="151003" y="1662898"/>
            <a:ext cx="1186203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FF0000"/>
                </a:solidFill>
              </a:rPr>
              <a:t>Медіана</a:t>
            </a:r>
            <a:r>
              <a:rPr lang="ru-RU" sz="2800" b="1" dirty="0">
                <a:solidFill>
                  <a:srgbClr val="FF0000"/>
                </a:solidFill>
              </a:rPr>
              <a:t> (</a:t>
            </a:r>
            <a:r>
              <a:rPr lang="ru-RU" sz="2800" b="1" dirty="0" err="1">
                <a:solidFill>
                  <a:srgbClr val="FF0000"/>
                </a:solidFill>
              </a:rPr>
              <a:t>Median</a:t>
            </a:r>
            <a:r>
              <a:rPr lang="ru-RU" sz="2800" b="1" dirty="0">
                <a:solidFill>
                  <a:srgbClr val="FF0000"/>
                </a:solidFill>
              </a:rPr>
              <a:t>)</a:t>
            </a:r>
          </a:p>
          <a:p>
            <a:r>
              <a:rPr lang="ru-RU" sz="2800" dirty="0" err="1"/>
              <a:t>Медіану</a:t>
            </a:r>
            <a:r>
              <a:rPr lang="ru-RU" sz="2800" dirty="0"/>
              <a:t>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визначити</a:t>
            </a:r>
            <a:r>
              <a:rPr lang="ru-RU" sz="2800" dirty="0"/>
              <a:t> як точку на </a:t>
            </a:r>
            <a:r>
              <a:rPr lang="ru-RU" sz="2800" dirty="0" err="1"/>
              <a:t>ряді</a:t>
            </a:r>
            <a:r>
              <a:rPr lang="ru-RU" sz="2800" dirty="0"/>
              <a:t> </a:t>
            </a:r>
            <a:r>
              <a:rPr lang="ru-RU" sz="2800" dirty="0" err="1"/>
              <a:t>розподілу</a:t>
            </a:r>
            <a:r>
              <a:rPr lang="ru-RU" sz="2800" dirty="0"/>
              <a:t> (</a:t>
            </a:r>
            <a:r>
              <a:rPr lang="ru-RU" sz="2800" dirty="0" err="1"/>
              <a:t>впорядкований</a:t>
            </a:r>
            <a:r>
              <a:rPr lang="ru-RU" sz="2800" dirty="0"/>
              <a:t> </a:t>
            </a:r>
            <a:r>
              <a:rPr lang="ru-RU" sz="2800" dirty="0" err="1"/>
              <a:t>набір</a:t>
            </a:r>
            <a:r>
              <a:rPr lang="ru-RU" sz="2800" dirty="0"/>
              <a:t> </a:t>
            </a:r>
            <a:r>
              <a:rPr lang="ru-RU" sz="2800" dirty="0" err="1"/>
              <a:t>значень</a:t>
            </a:r>
            <a:r>
              <a:rPr lang="ru-RU" sz="2800" dirty="0"/>
              <a:t> </a:t>
            </a:r>
            <a:r>
              <a:rPr lang="ru-RU" sz="2800" dirty="0" err="1"/>
              <a:t>змінної</a:t>
            </a:r>
            <a:r>
              <a:rPr lang="ru-RU" sz="2800" dirty="0"/>
              <a:t> для </a:t>
            </a:r>
            <a:r>
              <a:rPr lang="ru-RU" sz="2800" dirty="0" err="1"/>
              <a:t>різних</a:t>
            </a:r>
            <a:r>
              <a:rPr lang="ru-RU" sz="2800" dirty="0"/>
              <a:t> </a:t>
            </a:r>
            <a:r>
              <a:rPr lang="ru-RU" sz="2800" dirty="0" err="1"/>
              <a:t>спостережень</a:t>
            </a:r>
            <a:r>
              <a:rPr lang="ru-RU" sz="2800" dirty="0"/>
              <a:t> — </a:t>
            </a:r>
            <a:r>
              <a:rPr lang="ru-RU" sz="2800" dirty="0" err="1"/>
              <a:t>наприклад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найменшого</a:t>
            </a:r>
            <a:r>
              <a:rPr lang="ru-RU" sz="2800" dirty="0"/>
              <a:t> до </a:t>
            </a:r>
            <a:r>
              <a:rPr lang="ru-RU" sz="2800" dirty="0" err="1"/>
              <a:t>найбільшого</a:t>
            </a:r>
            <a:r>
              <a:rPr lang="ru-RU" sz="2800" dirty="0"/>
              <a:t> </a:t>
            </a:r>
            <a:r>
              <a:rPr lang="ru-RU" sz="2800" dirty="0" err="1"/>
              <a:t>значення</a:t>
            </a:r>
            <a:r>
              <a:rPr lang="ru-RU" sz="2800" dirty="0"/>
              <a:t>) — </a:t>
            </a:r>
            <a:r>
              <a:rPr lang="ru-RU" sz="2800" b="1" dirty="0">
                <a:solidFill>
                  <a:srgbClr val="0070C0"/>
                </a:solidFill>
              </a:rPr>
              <a:t>до </a:t>
            </a:r>
            <a:r>
              <a:rPr lang="ru-RU" sz="2800" b="1" dirty="0" err="1">
                <a:solidFill>
                  <a:srgbClr val="0070C0"/>
                </a:solidFill>
              </a:rPr>
              <a:t>цієї</a:t>
            </a:r>
            <a:r>
              <a:rPr lang="ru-RU" sz="2800" b="1" dirty="0">
                <a:solidFill>
                  <a:srgbClr val="0070C0"/>
                </a:solidFill>
              </a:rPr>
              <a:t> точки </a:t>
            </a:r>
            <a:r>
              <a:rPr lang="ru-RU" sz="2800" b="1" dirty="0" err="1">
                <a:solidFill>
                  <a:srgbClr val="0070C0"/>
                </a:solidFill>
              </a:rPr>
              <a:t>розташовано</a:t>
            </a:r>
            <a:r>
              <a:rPr lang="ru-RU" sz="2800" b="1" dirty="0">
                <a:solidFill>
                  <a:srgbClr val="0070C0"/>
                </a:solidFill>
              </a:rPr>
              <a:t> половина </a:t>
            </a:r>
            <a:r>
              <a:rPr lang="ru-RU" sz="2800" b="1" dirty="0" err="1">
                <a:solidFill>
                  <a:srgbClr val="0070C0"/>
                </a:solidFill>
              </a:rPr>
              <a:t>всіх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значень</a:t>
            </a:r>
            <a:r>
              <a:rPr lang="ru-RU" sz="2800" dirty="0"/>
              <a:t>, і </a:t>
            </a:r>
            <a:r>
              <a:rPr lang="ru-RU" sz="2800" dirty="0" err="1"/>
              <a:t>після</a:t>
            </a:r>
            <a:r>
              <a:rPr lang="ru-RU" sz="2800" dirty="0"/>
              <a:t> </a:t>
            </a:r>
            <a:r>
              <a:rPr lang="ru-RU" sz="2800" dirty="0" err="1"/>
              <a:t>цієї</a:t>
            </a:r>
            <a:r>
              <a:rPr lang="ru-RU" sz="2800" dirty="0"/>
              <a:t> точки </a:t>
            </a:r>
            <a:r>
              <a:rPr lang="ru-RU" sz="2800" dirty="0" err="1"/>
              <a:t>теж</a:t>
            </a:r>
            <a:r>
              <a:rPr lang="ru-RU" sz="2800" dirty="0"/>
              <a:t> половина </a:t>
            </a:r>
            <a:r>
              <a:rPr lang="ru-RU" sz="2800" dirty="0" err="1"/>
              <a:t>значень</a:t>
            </a:r>
            <a:r>
              <a:rPr lang="ru-RU" sz="2800" dirty="0"/>
              <a:t>. </a:t>
            </a:r>
            <a:r>
              <a:rPr lang="ru-RU" sz="2800" dirty="0" err="1"/>
              <a:t>Тобто</a:t>
            </a:r>
            <a:r>
              <a:rPr lang="ru-RU" sz="2800" dirty="0"/>
              <a:t>, </a:t>
            </a:r>
            <a:r>
              <a:rPr lang="ru-RU" sz="2800" dirty="0" err="1"/>
              <a:t>медіана</a:t>
            </a:r>
            <a:r>
              <a:rPr lang="ru-RU" sz="2800" dirty="0"/>
              <a:t>,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значення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ділить</a:t>
            </a:r>
            <a:r>
              <a:rPr lang="ru-RU" sz="2800" dirty="0"/>
              <a:t> </a:t>
            </a:r>
            <a:r>
              <a:rPr lang="ru-RU" sz="2800" dirty="0" err="1"/>
              <a:t>впорядкований</a:t>
            </a:r>
            <a:r>
              <a:rPr lang="ru-RU" sz="2800" dirty="0"/>
              <a:t> ряд </a:t>
            </a:r>
            <a:r>
              <a:rPr lang="ru-RU" sz="2800" dirty="0" err="1"/>
              <a:t>навпіл</a:t>
            </a:r>
            <a:r>
              <a:rPr lang="ru-RU" sz="2800" dirty="0"/>
              <a:t>. </a:t>
            </a:r>
            <a:r>
              <a:rPr lang="ru-RU" sz="2800" dirty="0" err="1"/>
              <a:t>Якщо</a:t>
            </a:r>
            <a:r>
              <a:rPr lang="ru-RU" sz="2800" dirty="0"/>
              <a:t> </a:t>
            </a:r>
            <a:r>
              <a:rPr lang="ru-RU" sz="2800" dirty="0" err="1"/>
              <a:t>кількість</a:t>
            </a:r>
            <a:r>
              <a:rPr lang="ru-RU" sz="2800" dirty="0"/>
              <a:t> </a:t>
            </a:r>
            <a:r>
              <a:rPr lang="ru-RU" sz="2800" dirty="0" err="1"/>
              <a:t>значень</a:t>
            </a:r>
            <a:r>
              <a:rPr lang="ru-RU" sz="2800" dirty="0"/>
              <a:t> </a:t>
            </a:r>
            <a:r>
              <a:rPr lang="ru-RU" sz="2800" dirty="0" err="1"/>
              <a:t>непарна</a:t>
            </a:r>
            <a:r>
              <a:rPr lang="ru-RU" sz="2800" dirty="0"/>
              <a:t>, то </a:t>
            </a:r>
            <a:r>
              <a:rPr lang="ru-RU" sz="2800" dirty="0" err="1"/>
              <a:t>береться</a:t>
            </a:r>
            <a:r>
              <a:rPr lang="ru-RU" sz="2800" dirty="0"/>
              <a:t> </a:t>
            </a:r>
            <a:r>
              <a:rPr lang="ru-RU" sz="2800" dirty="0" err="1"/>
              <a:t>одне</a:t>
            </a:r>
            <a:r>
              <a:rPr lang="ru-RU" sz="2800" dirty="0"/>
              <a:t> </a:t>
            </a:r>
            <a:r>
              <a:rPr lang="ru-RU" sz="2800" dirty="0" err="1"/>
              <a:t>зі</a:t>
            </a:r>
            <a:r>
              <a:rPr lang="ru-RU" sz="2800" dirty="0"/>
              <a:t> </a:t>
            </a:r>
            <a:r>
              <a:rPr lang="ru-RU" sz="2800" dirty="0" err="1"/>
              <a:t>значень</a:t>
            </a:r>
            <a:r>
              <a:rPr lang="ru-RU" sz="2800" dirty="0"/>
              <a:t> — те,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стоїть</a:t>
            </a:r>
            <a:r>
              <a:rPr lang="ru-RU" sz="2800" dirty="0"/>
              <a:t> у </a:t>
            </a:r>
            <a:r>
              <a:rPr lang="ru-RU" sz="2800" dirty="0" err="1"/>
              <a:t>розподілі</a:t>
            </a:r>
            <a:r>
              <a:rPr lang="ru-RU" sz="2800" dirty="0"/>
              <a:t> </a:t>
            </a:r>
            <a:r>
              <a:rPr lang="ru-RU" sz="2800" dirty="0" err="1"/>
              <a:t>рівно</a:t>
            </a:r>
            <a:r>
              <a:rPr lang="ru-RU" sz="2800" dirty="0"/>
              <a:t> по центру.</a:t>
            </a:r>
          </a:p>
          <a:p>
            <a:r>
              <a:rPr lang="ru-RU" sz="2800" dirty="0"/>
              <a:t>Коли </a:t>
            </a:r>
            <a:r>
              <a:rPr lang="ru-RU" sz="2800" dirty="0" err="1"/>
              <a:t>значень</a:t>
            </a:r>
            <a:r>
              <a:rPr lang="ru-RU" sz="2800" dirty="0"/>
              <a:t> парна </a:t>
            </a:r>
            <a:r>
              <a:rPr lang="ru-RU" sz="2800" dirty="0" err="1"/>
              <a:t>кількість</a:t>
            </a:r>
            <a:r>
              <a:rPr lang="ru-RU" sz="2800" dirty="0"/>
              <a:t>, то </a:t>
            </a:r>
            <a:r>
              <a:rPr lang="ru-RU" sz="2800" dirty="0" err="1"/>
              <a:t>беруть</a:t>
            </a:r>
            <a:r>
              <a:rPr lang="ru-RU" sz="2800" dirty="0"/>
              <a:t> два </a:t>
            </a:r>
            <a:r>
              <a:rPr lang="ru-RU" sz="2800" dirty="0" err="1"/>
              <a:t>центральні</a:t>
            </a:r>
            <a:r>
              <a:rPr lang="ru-RU" sz="2800" dirty="0"/>
              <a:t> </a:t>
            </a:r>
            <a:r>
              <a:rPr lang="ru-RU" sz="2800" dirty="0" err="1"/>
              <a:t>значення</a:t>
            </a:r>
            <a:r>
              <a:rPr lang="ru-RU" sz="2800" dirty="0"/>
              <a:t>, і </a:t>
            </a:r>
            <a:r>
              <a:rPr lang="ru-RU" sz="2800" dirty="0" err="1"/>
              <a:t>знаходять</a:t>
            </a:r>
            <a:r>
              <a:rPr lang="ru-RU" sz="2800" dirty="0"/>
              <a:t> </a:t>
            </a:r>
            <a:r>
              <a:rPr lang="ru-RU" sz="2800" dirty="0" err="1"/>
              <a:t>їхнє</a:t>
            </a:r>
            <a:r>
              <a:rPr lang="ru-RU" sz="2800" dirty="0"/>
              <a:t> </a:t>
            </a:r>
            <a:r>
              <a:rPr lang="ru-RU" sz="2800" dirty="0" err="1"/>
              <a:t>середнє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91467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1-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019901-DFD1-41EC-B686-6A4CEDB7FD2F}"/>
              </a:ext>
            </a:extLst>
          </p:cNvPr>
          <p:cNvSpPr txBox="1"/>
          <p:nvPr/>
        </p:nvSpPr>
        <p:spPr>
          <a:xfrm>
            <a:off x="151003" y="1662898"/>
            <a:ext cx="1186203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FF0000"/>
                </a:solidFill>
              </a:rPr>
              <a:t>Медіана</a:t>
            </a:r>
            <a:r>
              <a:rPr lang="ru-RU" sz="2800" b="1" dirty="0">
                <a:solidFill>
                  <a:srgbClr val="FF0000"/>
                </a:solidFill>
              </a:rPr>
              <a:t> (</a:t>
            </a:r>
            <a:r>
              <a:rPr lang="ru-RU" sz="2800" b="1" dirty="0" err="1">
                <a:solidFill>
                  <a:srgbClr val="FF0000"/>
                </a:solidFill>
              </a:rPr>
              <a:t>Median</a:t>
            </a:r>
            <a:r>
              <a:rPr lang="ru-RU" sz="2800" b="1" dirty="0">
                <a:solidFill>
                  <a:srgbClr val="FF0000"/>
                </a:solidFill>
              </a:rPr>
              <a:t>)</a:t>
            </a:r>
          </a:p>
          <a:p>
            <a:r>
              <a:rPr lang="ru-RU" sz="2800" dirty="0">
                <a:solidFill>
                  <a:srgbClr val="0070C0"/>
                </a:solidFill>
              </a:rPr>
              <a:t>Для </a:t>
            </a:r>
            <a:r>
              <a:rPr lang="ru-RU" sz="2800" dirty="0" err="1">
                <a:solidFill>
                  <a:srgbClr val="0070C0"/>
                </a:solidFill>
              </a:rPr>
              <a:t>чого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використовують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медіану</a:t>
            </a:r>
            <a:r>
              <a:rPr lang="ru-RU" sz="2800" dirty="0">
                <a:solidFill>
                  <a:srgbClr val="0070C0"/>
                </a:solidFill>
              </a:rPr>
              <a:t>?</a:t>
            </a:r>
          </a:p>
          <a:p>
            <a:pPr>
              <a:buFont typeface="+mj-lt"/>
              <a:buAutoNum type="arabicPeriod"/>
            </a:pPr>
            <a:r>
              <a:rPr lang="ru-RU" sz="2800" dirty="0">
                <a:effectLst/>
              </a:rPr>
              <a:t>Коли </a:t>
            </a:r>
            <a:r>
              <a:rPr lang="ru-RU" sz="2800" dirty="0" err="1">
                <a:effectLst/>
              </a:rPr>
              <a:t>потрібно</a:t>
            </a:r>
            <a:r>
              <a:rPr lang="ru-RU" sz="2800" dirty="0">
                <a:effectLst/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знайти</a:t>
            </a:r>
            <a:r>
              <a:rPr lang="ru-RU" sz="2800" dirty="0">
                <a:solidFill>
                  <a:srgbClr val="FF0000"/>
                </a:solidFill>
                <a:effectLst/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точну</a:t>
            </a:r>
            <a:r>
              <a:rPr lang="ru-RU" sz="2800" dirty="0">
                <a:solidFill>
                  <a:srgbClr val="FF0000"/>
                </a:solidFill>
                <a:effectLst/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середню</a:t>
            </a:r>
            <a:r>
              <a:rPr lang="ru-RU" sz="2800" dirty="0">
                <a:solidFill>
                  <a:srgbClr val="FF0000"/>
                </a:solidFill>
                <a:effectLst/>
              </a:rPr>
              <a:t> точку</a:t>
            </a:r>
            <a:r>
              <a:rPr lang="ru-RU" sz="2800" dirty="0">
                <a:effectLst/>
              </a:rPr>
              <a:t>, точку на «</a:t>
            </a:r>
            <a:r>
              <a:rPr lang="ru-RU" sz="2800" dirty="0" err="1">
                <a:effectLst/>
              </a:rPr>
              <a:t>півдорозі</a:t>
            </a:r>
            <a:r>
              <a:rPr lang="ru-RU" sz="2800" dirty="0">
                <a:effectLst/>
              </a:rPr>
              <a:t>» </a:t>
            </a:r>
            <a:r>
              <a:rPr lang="ru-RU" sz="2800" dirty="0" err="1">
                <a:effectLst/>
              </a:rPr>
              <a:t>від</a:t>
            </a:r>
            <a:r>
              <a:rPr lang="ru-RU" sz="2800" dirty="0">
                <a:effectLst/>
              </a:rPr>
              <a:t> </a:t>
            </a:r>
            <a:r>
              <a:rPr lang="ru-RU" sz="2800" dirty="0" err="1">
                <a:effectLst/>
              </a:rPr>
              <a:t>найменшого</a:t>
            </a:r>
            <a:r>
              <a:rPr lang="ru-RU" sz="2800" dirty="0">
                <a:effectLst/>
              </a:rPr>
              <a:t> </a:t>
            </a:r>
            <a:r>
              <a:rPr lang="ru-RU" sz="2800" dirty="0" err="1">
                <a:effectLst/>
              </a:rPr>
              <a:t>значення</a:t>
            </a:r>
            <a:r>
              <a:rPr lang="ru-RU" sz="2800" dirty="0">
                <a:effectLst/>
              </a:rPr>
              <a:t> до </a:t>
            </a:r>
            <a:r>
              <a:rPr lang="ru-RU" sz="2800" dirty="0" err="1">
                <a:effectLst/>
              </a:rPr>
              <a:t>найбільшого</a:t>
            </a:r>
            <a:r>
              <a:rPr lang="ru-RU" sz="2800" dirty="0">
                <a:effectLst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2800" dirty="0">
                <a:effectLst/>
              </a:rPr>
              <a:t>Коли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екстремальні</a:t>
            </a:r>
            <a:r>
              <a:rPr lang="ru-RU" sz="2800" dirty="0">
                <a:solidFill>
                  <a:srgbClr val="FF0000"/>
                </a:solidFill>
                <a:effectLst/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значення</a:t>
            </a:r>
            <a:r>
              <a:rPr lang="ru-RU" sz="2800" dirty="0">
                <a:solidFill>
                  <a:srgbClr val="FF0000"/>
                </a:solidFill>
                <a:effectLst/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впливають</a:t>
            </a:r>
            <a:r>
              <a:rPr lang="ru-RU" sz="2800" dirty="0">
                <a:solidFill>
                  <a:srgbClr val="FF0000"/>
                </a:solidFill>
                <a:effectLst/>
              </a:rPr>
              <a:t> на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середнє</a:t>
            </a:r>
            <a:r>
              <a:rPr lang="ru-RU" sz="2800" dirty="0">
                <a:solidFill>
                  <a:srgbClr val="FF0000"/>
                </a:solidFill>
                <a:effectLst/>
              </a:rPr>
              <a:t> </a:t>
            </a:r>
            <a:r>
              <a:rPr lang="ru-RU" sz="2800" dirty="0">
                <a:effectLst/>
              </a:rPr>
              <a:t>— </a:t>
            </a:r>
            <a:r>
              <a:rPr lang="ru-RU" sz="2800" dirty="0" err="1">
                <a:effectLst/>
              </a:rPr>
              <a:t>медіана</a:t>
            </a:r>
            <a:r>
              <a:rPr lang="ru-RU" sz="2800" dirty="0">
                <a:effectLst/>
              </a:rPr>
              <a:t> є </a:t>
            </a:r>
            <a:r>
              <a:rPr lang="ru-RU" sz="2800" dirty="0" err="1">
                <a:effectLst/>
              </a:rPr>
              <a:t>найкращою</a:t>
            </a:r>
            <a:r>
              <a:rPr lang="ru-RU" sz="2800" dirty="0">
                <a:effectLst/>
              </a:rPr>
              <a:t> </a:t>
            </a:r>
            <a:r>
              <a:rPr lang="ru-RU" sz="2800" dirty="0" err="1">
                <a:effectLst/>
              </a:rPr>
              <a:t>мірою</a:t>
            </a:r>
            <a:r>
              <a:rPr lang="ru-RU" sz="2800" dirty="0">
                <a:effectLst/>
              </a:rPr>
              <a:t> </a:t>
            </a:r>
            <a:r>
              <a:rPr lang="ru-RU" sz="2800" dirty="0" err="1">
                <a:effectLst/>
              </a:rPr>
              <a:t>центральної</a:t>
            </a:r>
            <a:r>
              <a:rPr lang="ru-RU" sz="2800" dirty="0">
                <a:effectLst/>
              </a:rPr>
              <a:t> </a:t>
            </a:r>
            <a:r>
              <a:rPr lang="ru-RU" sz="2800" dirty="0" err="1">
                <a:effectLst/>
              </a:rPr>
              <a:t>тенденції</a:t>
            </a:r>
            <a:r>
              <a:rPr lang="ru-RU" sz="2800" dirty="0">
                <a:effectLst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2800" dirty="0" err="1">
                <a:effectLst/>
              </a:rPr>
              <a:t>Медіану</a:t>
            </a:r>
            <a:r>
              <a:rPr lang="ru-RU" sz="2800" dirty="0">
                <a:effectLst/>
              </a:rPr>
              <a:t> </a:t>
            </a:r>
            <a:r>
              <a:rPr lang="ru-RU" sz="2800" dirty="0" err="1">
                <a:effectLst/>
              </a:rPr>
              <a:t>використовують</a:t>
            </a:r>
            <a:r>
              <a:rPr lang="ru-RU" sz="2800" dirty="0">
                <a:effectLst/>
              </a:rPr>
              <a:t> коли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потрібно</a:t>
            </a:r>
            <a:r>
              <a:rPr lang="ru-RU" sz="2800" dirty="0">
                <a:solidFill>
                  <a:srgbClr val="FF0000"/>
                </a:solidFill>
                <a:effectLst/>
              </a:rPr>
              <a:t>,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щоб</a:t>
            </a:r>
            <a:r>
              <a:rPr lang="ru-RU" sz="2800" dirty="0">
                <a:solidFill>
                  <a:srgbClr val="FF0000"/>
                </a:solidFill>
                <a:effectLst/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певні</a:t>
            </a:r>
            <a:r>
              <a:rPr lang="ru-RU" sz="2800" dirty="0">
                <a:solidFill>
                  <a:srgbClr val="FF0000"/>
                </a:solidFill>
                <a:effectLst/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значення</a:t>
            </a:r>
            <a:r>
              <a:rPr lang="ru-RU" sz="2800" dirty="0">
                <a:solidFill>
                  <a:srgbClr val="FF0000"/>
                </a:solidFill>
                <a:effectLst/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впливали</a:t>
            </a:r>
            <a:r>
              <a:rPr lang="ru-RU" sz="2800" dirty="0">
                <a:solidFill>
                  <a:srgbClr val="FF0000"/>
                </a:solidFill>
                <a:effectLst/>
              </a:rPr>
              <a:t> на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центральну</a:t>
            </a:r>
            <a:r>
              <a:rPr lang="ru-RU" sz="2800" dirty="0">
                <a:solidFill>
                  <a:srgbClr val="FF0000"/>
                </a:solidFill>
                <a:effectLst/>
              </a:rPr>
              <a:t> </a:t>
            </a:r>
            <a:r>
              <a:rPr lang="ru-RU" sz="2800" dirty="0" err="1">
                <a:solidFill>
                  <a:srgbClr val="FF0000"/>
                </a:solidFill>
                <a:effectLst/>
              </a:rPr>
              <a:t>тенденцію</a:t>
            </a:r>
            <a:r>
              <a:rPr lang="ru-RU" sz="2800" dirty="0">
                <a:effectLst/>
              </a:rPr>
              <a:t>, але все, </a:t>
            </a:r>
            <a:r>
              <a:rPr lang="ru-RU" sz="2800" dirty="0" err="1">
                <a:effectLst/>
              </a:rPr>
              <a:t>що</a:t>
            </a:r>
            <a:r>
              <a:rPr lang="ru-RU" sz="2800" dirty="0">
                <a:effectLst/>
              </a:rPr>
              <a:t> про них </a:t>
            </a:r>
            <a:r>
              <a:rPr lang="ru-RU" sz="2800" dirty="0" err="1">
                <a:effectLst/>
              </a:rPr>
              <a:t>відомо</a:t>
            </a:r>
            <a:r>
              <a:rPr lang="ru-RU" sz="2800" dirty="0">
                <a:effectLst/>
              </a:rPr>
              <a:t> — </a:t>
            </a:r>
            <a:r>
              <a:rPr lang="ru-RU" sz="2800" dirty="0" err="1">
                <a:effectLst/>
              </a:rPr>
              <a:t>що</a:t>
            </a:r>
            <a:r>
              <a:rPr lang="ru-RU" sz="2800" dirty="0">
                <a:effectLst/>
              </a:rPr>
              <a:t> вони «</a:t>
            </a:r>
            <a:r>
              <a:rPr lang="ru-RU" sz="2800" dirty="0" err="1">
                <a:effectLst/>
              </a:rPr>
              <a:t>нижче</a:t>
            </a:r>
            <a:r>
              <a:rPr lang="ru-RU" sz="2800" dirty="0">
                <a:effectLst/>
              </a:rPr>
              <a:t>» </a:t>
            </a:r>
            <a:r>
              <a:rPr lang="ru-RU" sz="2800" dirty="0" err="1">
                <a:effectLst/>
              </a:rPr>
              <a:t>або</a:t>
            </a:r>
            <a:r>
              <a:rPr lang="ru-RU" sz="2800" dirty="0">
                <a:effectLst/>
              </a:rPr>
              <a:t> «</a:t>
            </a:r>
            <a:r>
              <a:rPr lang="ru-RU" sz="2800" dirty="0" err="1">
                <a:effectLst/>
              </a:rPr>
              <a:t>вище</a:t>
            </a:r>
            <a:r>
              <a:rPr lang="ru-RU" sz="2800" dirty="0">
                <a:effectLst/>
              </a:rPr>
              <a:t>» </a:t>
            </a:r>
            <a:r>
              <a:rPr lang="ru-RU" sz="2800" dirty="0" err="1">
                <a:effectLst/>
              </a:rPr>
              <a:t>медіани</a:t>
            </a:r>
            <a:endParaRPr lang="ru-RU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044413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32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019901-DFD1-41EC-B686-6A4CEDB7FD2F}"/>
              </a:ext>
            </a:extLst>
          </p:cNvPr>
          <p:cNvSpPr txBox="1"/>
          <p:nvPr/>
        </p:nvSpPr>
        <p:spPr>
          <a:xfrm>
            <a:off x="151003" y="1662898"/>
            <a:ext cx="1186203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FF0000"/>
                </a:solidFill>
              </a:rPr>
              <a:t>Медіана</a:t>
            </a:r>
            <a:r>
              <a:rPr lang="ru-RU" sz="2400" b="1" dirty="0">
                <a:solidFill>
                  <a:srgbClr val="FF0000"/>
                </a:solidFill>
              </a:rPr>
              <a:t> (</a:t>
            </a:r>
            <a:r>
              <a:rPr lang="ru-RU" sz="2400" b="1" dirty="0" err="1">
                <a:solidFill>
                  <a:srgbClr val="FF0000"/>
                </a:solidFill>
              </a:rPr>
              <a:t>Median</a:t>
            </a:r>
            <a:r>
              <a:rPr lang="ru-RU" sz="2400" b="1" dirty="0">
                <a:solidFill>
                  <a:srgbClr val="FF0000"/>
                </a:solidFill>
              </a:rPr>
              <a:t>)</a:t>
            </a:r>
          </a:p>
          <a:p>
            <a:r>
              <a:rPr lang="ru-RU" sz="2400" b="1" dirty="0" err="1"/>
              <a:t>Переваги</a:t>
            </a:r>
            <a:r>
              <a:rPr lang="ru-RU" sz="2400" b="1" dirty="0"/>
              <a:t> </a:t>
            </a:r>
            <a:r>
              <a:rPr lang="ru-RU" sz="2400" b="1" dirty="0" err="1"/>
              <a:t>медіани</a:t>
            </a:r>
            <a:r>
              <a:rPr lang="ru-RU" sz="2400" b="1" dirty="0"/>
              <a:t>:</a:t>
            </a:r>
            <a:endParaRPr lang="ru-RU" sz="2400" dirty="0"/>
          </a:p>
          <a:p>
            <a:pPr>
              <a:buFont typeface="+mj-lt"/>
              <a:buAutoNum type="arabicPeriod"/>
            </a:pPr>
            <a:r>
              <a:rPr lang="ru-RU" sz="2400" dirty="0">
                <a:solidFill>
                  <a:srgbClr val="FF0000"/>
                </a:solidFill>
                <a:effectLst/>
              </a:rPr>
              <a:t>Легко </a:t>
            </a:r>
            <a:r>
              <a:rPr lang="ru-RU" sz="2400" dirty="0" err="1">
                <a:solidFill>
                  <a:srgbClr val="FF0000"/>
                </a:solidFill>
                <a:effectLst/>
              </a:rPr>
              <a:t>вирахувати</a:t>
            </a:r>
            <a:r>
              <a:rPr lang="ru-RU" sz="2400" dirty="0">
                <a:solidFill>
                  <a:srgbClr val="FF0000"/>
                </a:solidFill>
                <a:effectLst/>
              </a:rPr>
              <a:t> </a:t>
            </a:r>
            <a:r>
              <a:rPr lang="ru-RU" sz="2400" dirty="0">
                <a:effectLst/>
              </a:rPr>
              <a:t>та </a:t>
            </a:r>
            <a:r>
              <a:rPr lang="ru-RU" sz="2400" dirty="0" err="1">
                <a:effectLst/>
              </a:rPr>
              <a:t>зрозуміти</a:t>
            </a:r>
            <a:r>
              <a:rPr lang="ru-RU" sz="2400" dirty="0">
                <a:effectLst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effectLst/>
              </a:rPr>
              <a:t>Для </a:t>
            </a:r>
            <a:r>
              <a:rPr lang="ru-RU" sz="2400" dirty="0" err="1">
                <a:effectLst/>
              </a:rPr>
              <a:t>підрахунку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медіани</a:t>
            </a:r>
            <a:r>
              <a:rPr lang="ru-RU" sz="2400" dirty="0">
                <a:effectLst/>
              </a:rPr>
              <a:t> </a:t>
            </a:r>
            <a:r>
              <a:rPr lang="ru-RU" sz="2400" dirty="0">
                <a:solidFill>
                  <a:srgbClr val="FF0000"/>
                </a:solidFill>
                <a:effectLst/>
              </a:rPr>
              <a:t>не </a:t>
            </a:r>
            <a:r>
              <a:rPr lang="ru-RU" sz="2400" dirty="0" err="1">
                <a:solidFill>
                  <a:srgbClr val="FF0000"/>
                </a:solidFill>
                <a:effectLst/>
              </a:rPr>
              <a:t>потрібні</a:t>
            </a:r>
            <a:r>
              <a:rPr lang="ru-RU" sz="2400" dirty="0">
                <a:solidFill>
                  <a:srgbClr val="FF0000"/>
                </a:solidFill>
                <a:effectLst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</a:rPr>
              <a:t>всі</a:t>
            </a:r>
            <a:r>
              <a:rPr lang="ru-RU" sz="2400" dirty="0">
                <a:solidFill>
                  <a:srgbClr val="FF0000"/>
                </a:solidFill>
                <a:effectLst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</a:rPr>
              <a:t>значення</a:t>
            </a:r>
            <a:r>
              <a:rPr lang="ru-RU" sz="2400" dirty="0">
                <a:solidFill>
                  <a:srgbClr val="FF0000"/>
                </a:solidFill>
                <a:effectLst/>
              </a:rPr>
              <a:t> в </a:t>
            </a:r>
            <a:r>
              <a:rPr lang="ru-RU" sz="2400" dirty="0" err="1">
                <a:solidFill>
                  <a:srgbClr val="FF0000"/>
                </a:solidFill>
                <a:effectLst/>
              </a:rPr>
              <a:t>розподілі</a:t>
            </a:r>
            <a:r>
              <a:rPr lang="ru-RU" sz="2400" dirty="0">
                <a:effectLst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2400" dirty="0" err="1">
                <a:solidFill>
                  <a:srgbClr val="FF0000"/>
                </a:solidFill>
                <a:effectLst/>
              </a:rPr>
              <a:t>Екстремальні</a:t>
            </a:r>
            <a:r>
              <a:rPr lang="ru-RU" sz="2400" dirty="0">
                <a:solidFill>
                  <a:srgbClr val="FF0000"/>
                </a:solidFill>
                <a:effectLst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</a:rPr>
              <a:t>значення</a:t>
            </a:r>
            <a:r>
              <a:rPr lang="ru-RU" sz="2400" dirty="0">
                <a:solidFill>
                  <a:srgbClr val="FF0000"/>
                </a:solidFill>
                <a:effectLst/>
              </a:rPr>
              <a:t> </a:t>
            </a:r>
            <a:r>
              <a:rPr lang="ru-RU" sz="2400" dirty="0" err="1">
                <a:effectLst/>
              </a:rPr>
              <a:t>розподілу</a:t>
            </a:r>
            <a:r>
              <a:rPr lang="ru-RU" sz="2400" dirty="0">
                <a:effectLst/>
              </a:rPr>
              <a:t> </a:t>
            </a:r>
            <a:r>
              <a:rPr lang="ru-RU" sz="2400" dirty="0">
                <a:solidFill>
                  <a:srgbClr val="FF0000"/>
                </a:solidFill>
                <a:effectLst/>
              </a:rPr>
              <a:t>не </a:t>
            </a:r>
            <a:r>
              <a:rPr lang="ru-RU" sz="2400" dirty="0" err="1">
                <a:solidFill>
                  <a:srgbClr val="FF0000"/>
                </a:solidFill>
                <a:effectLst/>
              </a:rPr>
              <a:t>впливають</a:t>
            </a:r>
            <a:r>
              <a:rPr lang="ru-RU" sz="2400" dirty="0">
                <a:solidFill>
                  <a:srgbClr val="FF0000"/>
                </a:solidFill>
                <a:effectLst/>
              </a:rPr>
              <a:t> </a:t>
            </a:r>
            <a:r>
              <a:rPr lang="ru-RU" sz="2400" dirty="0">
                <a:effectLst/>
              </a:rPr>
              <a:t>на </a:t>
            </a:r>
            <a:r>
              <a:rPr lang="ru-RU" sz="2400" dirty="0" err="1">
                <a:effectLst/>
              </a:rPr>
              <a:t>медіану</a:t>
            </a:r>
            <a:r>
              <a:rPr lang="ru-RU" sz="2400" dirty="0">
                <a:effectLst/>
              </a:rPr>
              <a:t>.</a:t>
            </a:r>
          </a:p>
          <a:p>
            <a:r>
              <a:rPr lang="ru-RU" sz="2400" b="1" dirty="0" err="1"/>
              <a:t>Обмеження</a:t>
            </a:r>
            <a:r>
              <a:rPr lang="ru-RU" sz="2400" b="1" dirty="0"/>
              <a:t> </a:t>
            </a:r>
            <a:r>
              <a:rPr lang="ru-RU" sz="2400" b="1" dirty="0" err="1"/>
              <a:t>медіани</a:t>
            </a:r>
            <a:r>
              <a:rPr lang="ru-RU" sz="2400" b="1" dirty="0"/>
              <a:t>:</a:t>
            </a:r>
            <a:endParaRPr lang="ru-RU" sz="2400" dirty="0"/>
          </a:p>
          <a:p>
            <a:pPr>
              <a:buFont typeface="+mj-lt"/>
              <a:buAutoNum type="arabicPeriod"/>
            </a:pPr>
            <a:r>
              <a:rPr lang="ru-RU" sz="2400" dirty="0">
                <a:effectLst/>
              </a:rPr>
              <a:t>Вона </a:t>
            </a:r>
            <a:r>
              <a:rPr lang="ru-RU" sz="2400" b="1" dirty="0">
                <a:effectLst/>
              </a:rPr>
              <a:t>не так </a:t>
            </a:r>
            <a:r>
              <a:rPr lang="ru-RU" sz="2400" b="1" dirty="0" err="1">
                <a:effectLst/>
              </a:rPr>
              <a:t>жорстко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визначена</a:t>
            </a:r>
            <a:r>
              <a:rPr lang="ru-RU" sz="2400" b="1" dirty="0">
                <a:effectLst/>
              </a:rPr>
              <a:t> як </a:t>
            </a:r>
            <a:r>
              <a:rPr lang="ru-RU" sz="2400" b="1" dirty="0" err="1">
                <a:effectLst/>
              </a:rPr>
              <a:t>середнє</a:t>
            </a:r>
            <a:r>
              <a:rPr lang="ru-RU" sz="2400" dirty="0">
                <a:effectLst/>
              </a:rPr>
              <a:t>, </a:t>
            </a:r>
            <a:r>
              <a:rPr lang="ru-RU" sz="2400" dirty="0" err="1">
                <a:effectLst/>
              </a:rPr>
              <a:t>оскільки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її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значення</a:t>
            </a:r>
            <a:r>
              <a:rPr lang="ru-RU" sz="2400" dirty="0">
                <a:effectLst/>
              </a:rPr>
              <a:t> не так </a:t>
            </a:r>
            <a:r>
              <a:rPr lang="ru-RU" sz="2400" dirty="0" err="1">
                <a:effectLst/>
              </a:rPr>
              <a:t>вираховується</a:t>
            </a:r>
            <a:r>
              <a:rPr lang="ru-RU" sz="2400" dirty="0">
                <a:effectLst/>
              </a:rPr>
              <a:t>, як </a:t>
            </a:r>
            <a:r>
              <a:rPr lang="ru-RU" sz="2400" dirty="0" err="1">
                <a:effectLst/>
              </a:rPr>
              <a:t>знаходиться</a:t>
            </a:r>
            <a:r>
              <a:rPr lang="ru-RU" sz="2400" dirty="0">
                <a:effectLst/>
              </a:rPr>
              <a:t> (</a:t>
            </a:r>
            <a:r>
              <a:rPr lang="ru-RU" sz="2400" dirty="0" err="1">
                <a:effectLst/>
              </a:rPr>
              <a:t>серед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значень</a:t>
            </a:r>
            <a:r>
              <a:rPr lang="ru-RU" sz="2400" dirty="0">
                <a:effectLst/>
              </a:rPr>
              <a:t> в </a:t>
            </a:r>
            <a:r>
              <a:rPr lang="ru-RU" sz="2400" dirty="0" err="1">
                <a:effectLst/>
              </a:rPr>
              <a:t>розподілі</a:t>
            </a:r>
            <a:r>
              <a:rPr lang="ru-RU" sz="2400" dirty="0">
                <a:effectLst/>
              </a:rPr>
              <a:t>).</a:t>
            </a:r>
          </a:p>
          <a:p>
            <a:pPr>
              <a:buFont typeface="+mj-lt"/>
              <a:buAutoNum type="arabicPeriod"/>
            </a:pPr>
            <a:r>
              <a:rPr lang="ru-RU" sz="2400" b="1" dirty="0">
                <a:effectLst/>
              </a:rPr>
              <a:t>Не </a:t>
            </a:r>
            <a:r>
              <a:rPr lang="ru-RU" sz="2400" b="1" dirty="0" err="1">
                <a:effectLst/>
              </a:rPr>
              <a:t>враховує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всі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спостереження</a:t>
            </a:r>
            <a:r>
              <a:rPr lang="ru-RU" sz="2400" b="1" dirty="0">
                <a:effectLst/>
              </a:rPr>
              <a:t> </a:t>
            </a:r>
            <a:r>
              <a:rPr lang="ru-RU" sz="2400" dirty="0">
                <a:effectLst/>
              </a:rPr>
              <a:t>(</a:t>
            </a:r>
            <a:r>
              <a:rPr lang="ru-RU" sz="2400" dirty="0" err="1">
                <a:effectLst/>
              </a:rPr>
              <a:t>значення</a:t>
            </a:r>
            <a:r>
              <a:rPr lang="ru-RU" sz="2400" dirty="0">
                <a:effectLst/>
              </a:rPr>
              <a:t> для </a:t>
            </a:r>
            <a:r>
              <a:rPr lang="ru-RU" sz="2400" dirty="0" err="1">
                <a:effectLst/>
              </a:rPr>
              <a:t>всіх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спостережень</a:t>
            </a:r>
            <a:r>
              <a:rPr lang="ru-RU" sz="2400" dirty="0">
                <a:effectLst/>
              </a:rPr>
              <a:t>).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effectLst/>
              </a:rPr>
              <a:t>З </a:t>
            </a:r>
            <a:r>
              <a:rPr lang="ru-RU" sz="2400" dirty="0" err="1">
                <a:effectLst/>
              </a:rPr>
              <a:t>медіаною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потім</a:t>
            </a:r>
            <a:r>
              <a:rPr lang="ru-RU" sz="2400" dirty="0">
                <a:effectLst/>
              </a:rPr>
              <a:t> </a:t>
            </a:r>
            <a:r>
              <a:rPr lang="ru-RU" sz="2400" b="1" dirty="0">
                <a:effectLst/>
              </a:rPr>
              <a:t>не </a:t>
            </a:r>
            <a:r>
              <a:rPr lang="ru-RU" sz="2400" b="1" dirty="0" err="1">
                <a:effectLst/>
              </a:rPr>
              <a:t>можна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робити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алгебраїчні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перетворення</a:t>
            </a:r>
            <a:r>
              <a:rPr lang="ru-RU" sz="2400" b="1" dirty="0">
                <a:effectLst/>
              </a:rPr>
              <a:t> </a:t>
            </a:r>
            <a:r>
              <a:rPr lang="ru-RU" sz="2400" dirty="0">
                <a:effectLst/>
              </a:rPr>
              <a:t>так, як </a:t>
            </a:r>
            <a:r>
              <a:rPr lang="ru-RU" sz="2400" dirty="0" err="1">
                <a:effectLst/>
              </a:rPr>
              <a:t>із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середнім</a:t>
            </a:r>
            <a:r>
              <a:rPr lang="ru-RU" sz="2400" dirty="0">
                <a:effectLst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2400" b="1" dirty="0" err="1">
                <a:effectLst/>
              </a:rPr>
              <a:t>Потребує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впорядкування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значень</a:t>
            </a:r>
            <a:r>
              <a:rPr lang="ru-RU" sz="2400" b="1" dirty="0">
                <a:effectLst/>
              </a:rPr>
              <a:t> </a:t>
            </a:r>
            <a:r>
              <a:rPr lang="ru-RU" sz="2400" dirty="0" err="1">
                <a:effectLst/>
              </a:rPr>
              <a:t>або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класів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інтервалів</a:t>
            </a:r>
            <a:r>
              <a:rPr lang="ru-RU" sz="2400" dirty="0">
                <a:effectLst/>
              </a:rPr>
              <a:t> у </a:t>
            </a:r>
            <a:r>
              <a:rPr lang="ru-RU" sz="2400" dirty="0" err="1">
                <a:effectLst/>
              </a:rPr>
              <a:t>висхідному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чи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спадному</a:t>
            </a:r>
            <a:r>
              <a:rPr lang="ru-RU" sz="2400" dirty="0">
                <a:effectLst/>
              </a:rPr>
              <a:t> порядку.</a:t>
            </a:r>
          </a:p>
          <a:p>
            <a:pPr>
              <a:buFont typeface="+mj-lt"/>
              <a:buAutoNum type="arabicPeriod"/>
            </a:pPr>
            <a:r>
              <a:rPr lang="ru-RU" sz="2400" dirty="0">
                <a:effectLst/>
              </a:rPr>
              <a:t>Часом </a:t>
            </a:r>
            <a:r>
              <a:rPr lang="ru-RU" sz="2400" dirty="0" err="1">
                <a:effectLst/>
              </a:rPr>
              <a:t>медіаною</a:t>
            </a:r>
            <a:r>
              <a:rPr lang="ru-RU" sz="2400" dirty="0">
                <a:effectLst/>
              </a:rPr>
              <a:t> </a:t>
            </a:r>
            <a:r>
              <a:rPr lang="ru-RU" sz="2400" dirty="0" err="1">
                <a:effectLst/>
              </a:rPr>
              <a:t>може</a:t>
            </a:r>
            <a:r>
              <a:rPr lang="ru-RU" sz="2400" dirty="0">
                <a:effectLst/>
              </a:rPr>
              <a:t> бути </a:t>
            </a:r>
            <a:r>
              <a:rPr lang="ru-RU" sz="2400" b="1" dirty="0" err="1">
                <a:effectLst/>
              </a:rPr>
              <a:t>значення</a:t>
            </a:r>
            <a:r>
              <a:rPr lang="ru-RU" sz="2400" b="1" dirty="0">
                <a:effectLst/>
              </a:rPr>
              <a:t>, не </a:t>
            </a:r>
            <a:r>
              <a:rPr lang="ru-RU" sz="2400" b="1" dirty="0" err="1">
                <a:effectLst/>
              </a:rPr>
              <a:t>присутнє</a:t>
            </a:r>
            <a:r>
              <a:rPr lang="ru-RU" sz="2400" b="1" dirty="0">
                <a:effectLst/>
              </a:rPr>
              <a:t> у самому </a:t>
            </a:r>
            <a:r>
              <a:rPr lang="ru-RU" sz="2400" b="1" dirty="0" err="1">
                <a:effectLst/>
              </a:rPr>
              <a:t>розподілі</a:t>
            </a:r>
            <a:r>
              <a:rPr lang="ru-RU" sz="2400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77615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33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019901-DFD1-41EC-B686-6A4CEDB7FD2F}"/>
              </a:ext>
            </a:extLst>
          </p:cNvPr>
          <p:cNvSpPr txBox="1"/>
          <p:nvPr/>
        </p:nvSpPr>
        <p:spPr>
          <a:xfrm>
            <a:off x="151003" y="1662898"/>
            <a:ext cx="1186203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Мода (</a:t>
            </a:r>
            <a:r>
              <a:rPr lang="en-US" sz="2800" b="1" dirty="0">
                <a:solidFill>
                  <a:srgbClr val="FF0000"/>
                </a:solidFill>
              </a:rPr>
              <a:t>Mode)</a:t>
            </a:r>
          </a:p>
          <a:p>
            <a:r>
              <a:rPr lang="uk-UA" sz="2800" dirty="0"/>
              <a:t>Третя міра центральної тенденції — це </a:t>
            </a:r>
            <a:r>
              <a:rPr lang="uk-UA" sz="2800" b="1" dirty="0"/>
              <a:t>мода</a:t>
            </a:r>
            <a:r>
              <a:rPr lang="uk-UA" sz="2800" dirty="0"/>
              <a:t> — </a:t>
            </a:r>
            <a:r>
              <a:rPr lang="uk-UA" sz="2800" dirty="0">
                <a:solidFill>
                  <a:srgbClr val="0070C0"/>
                </a:solidFill>
              </a:rPr>
              <a:t>значення, що найчастіше зустрічається в розподілі</a:t>
            </a:r>
            <a:r>
              <a:rPr lang="uk-UA" sz="2800" dirty="0"/>
              <a:t>. Як правило, вона представляє </a:t>
            </a:r>
            <a:r>
              <a:rPr lang="uk-UA" sz="2800" dirty="0">
                <a:solidFill>
                  <a:srgbClr val="0070C0"/>
                </a:solidFill>
              </a:rPr>
              <a:t>найбільш типове значення</a:t>
            </a:r>
            <a:r>
              <a:rPr lang="uk-UA" sz="2800" dirty="0"/>
              <a:t>. На моду ніколи не впливають екстремальні значення в розподілі, а впливають – екстремальні частоти значень, наскільки часто те чи інше значення змінної зустрічається в розподілі.</a:t>
            </a:r>
          </a:p>
          <a:p>
            <a:r>
              <a:rPr lang="uk-UA" sz="2800" b="1" dirty="0"/>
              <a:t>Мода використовується:</a:t>
            </a:r>
            <a:endParaRPr lang="uk-UA" sz="2800" dirty="0"/>
          </a:p>
          <a:p>
            <a:pPr>
              <a:buFont typeface="+mj-lt"/>
              <a:buAutoNum type="arabicPeriod"/>
            </a:pPr>
            <a:r>
              <a:rPr lang="uk-UA" sz="2800" dirty="0">
                <a:effectLst/>
              </a:rPr>
              <a:t>Коли нам треба </a:t>
            </a:r>
            <a:r>
              <a:rPr lang="uk-UA" sz="2800" dirty="0">
                <a:solidFill>
                  <a:srgbClr val="0070C0"/>
                </a:solidFill>
                <a:effectLst/>
              </a:rPr>
              <a:t>швидка і приблизна міра </a:t>
            </a:r>
            <a:r>
              <a:rPr lang="uk-UA" sz="2800" dirty="0">
                <a:effectLst/>
              </a:rPr>
              <a:t>центральної тенденції.</a:t>
            </a:r>
          </a:p>
          <a:p>
            <a:pPr>
              <a:buFont typeface="+mj-lt"/>
              <a:buAutoNum type="arabicPeriod"/>
            </a:pPr>
            <a:r>
              <a:rPr lang="uk-UA" sz="2800" dirty="0">
                <a:effectLst/>
              </a:rPr>
              <a:t>Коли потрібна міра центральної тенденції, що має бути </a:t>
            </a:r>
            <a:r>
              <a:rPr lang="uk-UA" sz="2800" dirty="0">
                <a:solidFill>
                  <a:srgbClr val="0070C0"/>
                </a:solidFill>
                <a:effectLst/>
              </a:rPr>
              <a:t>типовим значенням</a:t>
            </a:r>
            <a:r>
              <a:rPr lang="uk-UA" sz="2800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63388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34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019901-DFD1-41EC-B686-6A4CEDB7FD2F}"/>
              </a:ext>
            </a:extLst>
          </p:cNvPr>
          <p:cNvSpPr txBox="1"/>
          <p:nvPr/>
        </p:nvSpPr>
        <p:spPr>
          <a:xfrm>
            <a:off x="151003" y="1662898"/>
            <a:ext cx="119627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Мода (</a:t>
            </a:r>
            <a:r>
              <a:rPr lang="en-US" sz="2400" b="1" dirty="0">
                <a:solidFill>
                  <a:srgbClr val="FF0000"/>
                </a:solidFill>
              </a:rPr>
              <a:t>Mode)</a:t>
            </a:r>
          </a:p>
          <a:p>
            <a:r>
              <a:rPr lang="uk-UA" sz="2400" b="1" dirty="0"/>
              <a:t>Переваги моди:</a:t>
            </a:r>
            <a:endParaRPr lang="uk-UA" sz="2400" dirty="0"/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Мода показує </a:t>
            </a:r>
            <a:r>
              <a:rPr lang="uk-UA" sz="2400" dirty="0">
                <a:solidFill>
                  <a:srgbClr val="0070C0"/>
                </a:solidFill>
                <a:effectLst/>
              </a:rPr>
              <a:t>найбільш поширене значення </a:t>
            </a:r>
            <a:r>
              <a:rPr lang="uk-UA" sz="2400" dirty="0">
                <a:effectLst/>
              </a:rPr>
              <a:t>в розподілі.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На моду </a:t>
            </a:r>
            <a:r>
              <a:rPr lang="uk-UA" sz="2400" dirty="0">
                <a:solidFill>
                  <a:srgbClr val="0070C0"/>
                </a:solidFill>
                <a:effectLst/>
              </a:rPr>
              <a:t>не впливають екстремальні значення </a:t>
            </a:r>
            <a:r>
              <a:rPr lang="uk-UA" sz="2400" dirty="0">
                <a:effectLst/>
              </a:rPr>
              <a:t>– так як на середнє.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Допомагає </a:t>
            </a:r>
            <a:r>
              <a:rPr lang="uk-UA" sz="2400" dirty="0">
                <a:solidFill>
                  <a:srgbClr val="0070C0"/>
                </a:solidFill>
                <a:effectLst/>
              </a:rPr>
              <a:t>аналізувати якісні дані</a:t>
            </a:r>
            <a:r>
              <a:rPr lang="uk-UA" sz="2400" dirty="0">
                <a:effectLst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Моду можна виявити </a:t>
            </a:r>
            <a:r>
              <a:rPr lang="uk-UA" sz="2400" dirty="0">
                <a:solidFill>
                  <a:srgbClr val="0070C0"/>
                </a:solidFill>
                <a:effectLst/>
              </a:rPr>
              <a:t>просто побудувавши </a:t>
            </a:r>
            <a:r>
              <a:rPr lang="uk-UA" sz="2400" dirty="0">
                <a:effectLst/>
              </a:rPr>
              <a:t>графік розподілу чи </a:t>
            </a:r>
            <a:r>
              <a:rPr lang="uk-UA" sz="2400" dirty="0">
                <a:solidFill>
                  <a:srgbClr val="0070C0"/>
                </a:solidFill>
                <a:effectLst/>
              </a:rPr>
              <a:t>стовпчасту діаграму</a:t>
            </a:r>
            <a:r>
              <a:rPr lang="uk-UA" sz="2400" dirty="0">
                <a:effectLst/>
              </a:rPr>
              <a:t>.</a:t>
            </a:r>
          </a:p>
          <a:p>
            <a:r>
              <a:rPr lang="uk-UA" sz="2400" b="1" dirty="0"/>
              <a:t>Обмеження:</a:t>
            </a:r>
            <a:endParaRPr lang="uk-UA" sz="2400" dirty="0"/>
          </a:p>
          <a:p>
            <a:pPr>
              <a:buFont typeface="+mj-lt"/>
              <a:buAutoNum type="arabicPeriod"/>
            </a:pPr>
            <a:r>
              <a:rPr lang="uk-UA" sz="2400" b="1" dirty="0">
                <a:effectLst/>
              </a:rPr>
              <a:t>Не включає </a:t>
            </a:r>
            <a:r>
              <a:rPr lang="uk-UA" sz="2400" dirty="0">
                <a:effectLst/>
              </a:rPr>
              <a:t>до визначення / розрахунку </a:t>
            </a:r>
            <a:r>
              <a:rPr lang="uk-UA" sz="2400" b="1" dirty="0">
                <a:effectLst/>
              </a:rPr>
              <a:t>всі спостереження </a:t>
            </a:r>
            <a:r>
              <a:rPr lang="uk-UA" sz="2400" dirty="0">
                <a:effectLst/>
              </a:rPr>
              <a:t>розподілу, а лише концентрацію частот.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Подальші </a:t>
            </a:r>
            <a:r>
              <a:rPr lang="uk-UA" sz="2400" b="1" dirty="0">
                <a:effectLst/>
              </a:rPr>
              <a:t>алгебраїчні перетворення неможливі </a:t>
            </a:r>
            <a:r>
              <a:rPr lang="uk-UA" sz="2400" dirty="0">
                <a:effectLst/>
              </a:rPr>
              <a:t>– на відміну від середнього.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effectLst/>
              </a:rPr>
              <a:t>Буває </a:t>
            </a:r>
            <a:r>
              <a:rPr lang="uk-UA" sz="2400" b="1" dirty="0">
                <a:effectLst/>
              </a:rPr>
              <a:t>важко визначити </a:t>
            </a:r>
            <a:r>
              <a:rPr lang="uk-UA" sz="2400" dirty="0">
                <a:effectLst/>
              </a:rPr>
              <a:t>моду у випадку </a:t>
            </a:r>
            <a:r>
              <a:rPr lang="uk-UA" sz="2400" dirty="0" err="1">
                <a:effectLst/>
              </a:rPr>
              <a:t>багатомодального</a:t>
            </a:r>
            <a:r>
              <a:rPr lang="uk-UA" sz="2400" dirty="0">
                <a:effectLst/>
              </a:rPr>
              <a:t> чи бімодального розподілу</a:t>
            </a:r>
          </a:p>
          <a:p>
            <a:r>
              <a:rPr lang="uk-UA" sz="2400" i="1" dirty="0"/>
              <a:t>Розподіл може мати більше двох популярних значень, але якщо має більше ніж трьох мод, опис такого розподілу в термінах найбільш частих значень може втрачати будь-який сенс.</a:t>
            </a:r>
          </a:p>
        </p:txBody>
      </p:sp>
    </p:spTree>
    <p:extLst>
      <p:ext uri="{BB962C8B-B14F-4D97-AF65-F5344CB8AC3E}">
        <p14:creationId xmlns:p14="http://schemas.microsoft.com/office/powerpoint/2010/main" val="31645774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35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pic>
        <p:nvPicPr>
          <p:cNvPr id="2052" name="Picture 4" descr="В нормальному розподілі середнє, мода і медіана збігаються">
            <a:extLst>
              <a:ext uri="{FF2B5EF4-FFF2-40B4-BE49-F238E27FC236}">
                <a16:creationId xmlns:a16="http://schemas.microsoft.com/office/drawing/2014/main" id="{22403835-BDB0-41A8-BB95-3646E0A90D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067" y="1476834"/>
            <a:ext cx="2743200" cy="162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0BE4F82-0E71-46E9-907A-E23A4C8E5806}"/>
              </a:ext>
            </a:extLst>
          </p:cNvPr>
          <p:cNvSpPr txBox="1"/>
          <p:nvPr/>
        </p:nvSpPr>
        <p:spPr>
          <a:xfrm>
            <a:off x="243282" y="3368959"/>
            <a:ext cx="1169145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нормальному розподілі середнє, мода і медіана збігаються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Його також називають розподілом Ґауса або «</a:t>
            </a:r>
            <a:r>
              <a:rPr kumimoji="0" lang="uk-UA" alt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дзвоноподібним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» (</a:t>
            </a:r>
            <a:r>
              <a:rPr kumimoji="0" lang="uk-UA" alt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bell-shaped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curve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– адже графік нормального розподілу подібний на форму дзвона у профіль. Інколи кажуть, що нормальний розподіл відіграє у статистиці таку ж роль, як </a:t>
            </a:r>
            <a:r>
              <a:rPr kumimoji="0" lang="uk-UA" alt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Ньютонова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механіка – у фізиці.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Нормальний розподіл – найбільш відомий з усіх розподілів, і його застосовують для аналізу напевно найбільше за інші. Оскільки нормальний розподіл так гарно описує багато природних явищ, то він став де-факто стандартом відліку для багатьох ймовірнісних / статистичних задач.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3F44CC-FF5F-49B1-B9DE-980765CF3ED0}"/>
              </a:ext>
            </a:extLst>
          </p:cNvPr>
          <p:cNvSpPr txBox="1"/>
          <p:nvPr/>
        </p:nvSpPr>
        <p:spPr>
          <a:xfrm>
            <a:off x="1135310" y="1662898"/>
            <a:ext cx="6048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Нормальний розподіл (</a:t>
            </a:r>
            <a:r>
              <a:rPr lang="en-US" sz="2400" b="1" dirty="0"/>
              <a:t>Normal distribution)</a:t>
            </a:r>
          </a:p>
        </p:txBody>
      </p:sp>
    </p:spTree>
    <p:extLst>
      <p:ext uri="{BB962C8B-B14F-4D97-AF65-F5344CB8AC3E}">
        <p14:creationId xmlns:p14="http://schemas.microsoft.com/office/powerpoint/2010/main" val="19157001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36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BE4F82-0E71-46E9-907A-E23A4C8E5806}"/>
              </a:ext>
            </a:extLst>
          </p:cNvPr>
          <p:cNvSpPr txBox="1"/>
          <p:nvPr/>
        </p:nvSpPr>
        <p:spPr>
          <a:xfrm>
            <a:off x="332763" y="2294677"/>
            <a:ext cx="1169145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dirty="0"/>
              <a:t>Для прикладу, візьмемо розподіл зросту жінок певного віку в певній країні. Найбільш популярними будуть значення, що відповідають «середньому зросту», а екстремальних значень – дуже низький зріст і дуже високий – буде дуже мало.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3F44CC-FF5F-49B1-B9DE-980765CF3ED0}"/>
              </a:ext>
            </a:extLst>
          </p:cNvPr>
          <p:cNvSpPr txBox="1"/>
          <p:nvPr/>
        </p:nvSpPr>
        <p:spPr>
          <a:xfrm>
            <a:off x="1135310" y="1662898"/>
            <a:ext cx="6048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Нормальний розподіл (</a:t>
            </a:r>
            <a:r>
              <a:rPr lang="en-US" sz="2400" b="1" dirty="0"/>
              <a:t>Normal distribution)</a:t>
            </a:r>
          </a:p>
        </p:txBody>
      </p:sp>
      <p:pic>
        <p:nvPicPr>
          <p:cNvPr id="12290" name="Picture 2" descr="Розподіл зросту (умовний)">
            <a:extLst>
              <a:ext uri="{FF2B5EF4-FFF2-40B4-BE49-F238E27FC236}">
                <a16:creationId xmlns:a16="http://schemas.microsoft.com/office/drawing/2014/main" id="{F9507B93-2F68-49DC-949E-8193FC528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349" y="3927286"/>
            <a:ext cx="4029075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F0B1038-A2B8-48B6-8E5E-3F543D0030A7}"/>
              </a:ext>
            </a:extLst>
          </p:cNvPr>
          <p:cNvSpPr txBox="1"/>
          <p:nvPr/>
        </p:nvSpPr>
        <p:spPr>
          <a:xfrm>
            <a:off x="8416255" y="6301154"/>
            <a:ext cx="32231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Розподіл зросту (умовний)</a:t>
            </a:r>
          </a:p>
        </p:txBody>
      </p:sp>
    </p:spTree>
    <p:extLst>
      <p:ext uri="{BB962C8B-B14F-4D97-AF65-F5344CB8AC3E}">
        <p14:creationId xmlns:p14="http://schemas.microsoft.com/office/powerpoint/2010/main" val="33303618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BE4F82-0E71-46E9-907A-E23A4C8E5806}"/>
              </a:ext>
            </a:extLst>
          </p:cNvPr>
          <p:cNvSpPr txBox="1"/>
          <p:nvPr/>
        </p:nvSpPr>
        <p:spPr>
          <a:xfrm>
            <a:off x="332763" y="2294677"/>
            <a:ext cx="1169145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Чому модель нормального розподілу є корисною?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rgbClr val="0070C0"/>
                </a:solidFill>
              </a:rPr>
              <a:t>Багато речей у світі є «нормально розподіленими», </a:t>
            </a:r>
            <a:r>
              <a:rPr lang="uk-UA" sz="2400" dirty="0"/>
              <a:t>або ж дуже близькими до нормального розподілу. Окрім зросту, про який ми говорили, похибки вимірювання також мають нормальний розподіл.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srgbClr val="0070C0"/>
                </a:solidFill>
              </a:rPr>
              <a:t>З нормальним розподілом легко працювати математичними засобами</a:t>
            </a:r>
            <a:r>
              <a:rPr lang="uk-UA" sz="2400" dirty="0"/>
              <a:t>. У багатьох практичних випадках, методи, розроблені з використанням теорії нормального розподілу, працюють досить добре, якщо розподіл і не є нормальним.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Застосування нормального розподілу </a:t>
            </a:r>
            <a:r>
              <a:rPr lang="uk-UA" sz="2400" dirty="0">
                <a:solidFill>
                  <a:srgbClr val="0070C0"/>
                </a:solidFill>
              </a:rPr>
              <a:t>дозволяє виявляти різні аномалії </a:t>
            </a:r>
            <a:r>
              <a:rPr lang="uk-UA" sz="2400" dirty="0"/>
              <a:t>і в суспільному житті – наприклад фальсифікації на виборах (</a:t>
            </a:r>
            <a:r>
              <a:rPr lang="en-US" sz="2400" dirty="0">
                <a:hlinkClick r:id="rId3"/>
              </a:rPr>
              <a:t>news.liga.net/articles/politics/767097-gauss_protiv_falsifikatsiy_anomalii_na_vyborakh_2012.htm</a:t>
            </a:r>
            <a:r>
              <a:rPr lang="en-US" sz="2400" dirty="0"/>
              <a:t> 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9192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38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BE4F82-0E71-46E9-907A-E23A4C8E5806}"/>
              </a:ext>
            </a:extLst>
          </p:cNvPr>
          <p:cNvSpPr txBox="1"/>
          <p:nvPr/>
        </p:nvSpPr>
        <p:spPr>
          <a:xfrm>
            <a:off x="325773" y="2118509"/>
            <a:ext cx="1169145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У нормальному </a:t>
            </a:r>
            <a:r>
              <a:rPr lang="ru-RU" sz="2800" dirty="0" err="1"/>
              <a:t>розподілі</a:t>
            </a:r>
            <a:r>
              <a:rPr lang="ru-RU" sz="2800" dirty="0"/>
              <a:t>, </a:t>
            </a:r>
            <a:r>
              <a:rPr lang="ru-RU" sz="2800" dirty="0" err="1"/>
              <a:t>більша</a:t>
            </a:r>
            <a:r>
              <a:rPr lang="ru-RU" sz="2800" dirty="0"/>
              <a:t> </a:t>
            </a:r>
            <a:r>
              <a:rPr lang="ru-RU" sz="2800" dirty="0" err="1"/>
              <a:t>частина</a:t>
            </a:r>
            <a:r>
              <a:rPr lang="ru-RU" sz="2800" dirty="0"/>
              <a:t> </a:t>
            </a:r>
            <a:r>
              <a:rPr lang="ru-RU" sz="2800" dirty="0" err="1"/>
              <a:t>значень</a:t>
            </a:r>
            <a:r>
              <a:rPr lang="ru-RU" sz="2800" dirty="0"/>
              <a:t> </a:t>
            </a:r>
            <a:r>
              <a:rPr lang="ru-RU" sz="2800" dirty="0" err="1"/>
              <a:t>даних</a:t>
            </a:r>
            <a:r>
              <a:rPr lang="ru-RU" sz="2800" dirty="0"/>
              <a:t> </a:t>
            </a:r>
            <a:r>
              <a:rPr lang="ru-RU" sz="2800" dirty="0" err="1"/>
              <a:t>має</a:t>
            </a:r>
            <a:r>
              <a:rPr lang="ru-RU" sz="2800" dirty="0"/>
              <a:t> </a:t>
            </a:r>
            <a:r>
              <a:rPr lang="ru-RU" sz="2800" dirty="0" err="1"/>
              <a:t>тенденцію</a:t>
            </a:r>
            <a:r>
              <a:rPr lang="ru-RU" sz="2800" dirty="0"/>
              <a:t> до </a:t>
            </a:r>
            <a:r>
              <a:rPr lang="ru-RU" sz="2800" dirty="0" err="1"/>
              <a:t>групування</a:t>
            </a:r>
            <a:r>
              <a:rPr lang="ru-RU" sz="2800" dirty="0"/>
              <a:t>, «</a:t>
            </a:r>
            <a:r>
              <a:rPr lang="ru-RU" sz="2800" dirty="0" err="1"/>
              <a:t>кластеризації</a:t>
            </a:r>
            <a:r>
              <a:rPr lang="ru-RU" sz="2800" dirty="0"/>
              <a:t>» </a:t>
            </a:r>
            <a:r>
              <a:rPr lang="ru-RU" sz="2800" dirty="0" err="1"/>
              <a:t>довкола</a:t>
            </a:r>
            <a:r>
              <a:rPr lang="ru-RU" sz="2800" dirty="0"/>
              <a:t> </a:t>
            </a:r>
            <a:r>
              <a:rPr lang="ru-RU" sz="2800" dirty="0" err="1"/>
              <a:t>середнього</a:t>
            </a:r>
            <a:r>
              <a:rPr lang="ru-RU" sz="2800" dirty="0"/>
              <a:t> </a:t>
            </a:r>
            <a:r>
              <a:rPr lang="ru-RU" sz="2800" dirty="0" err="1"/>
              <a:t>значення</a:t>
            </a:r>
            <a:r>
              <a:rPr lang="ru-RU" sz="2800" dirty="0"/>
              <a:t>. </a:t>
            </a:r>
          </a:p>
          <a:p>
            <a:r>
              <a:rPr lang="ru-RU" sz="2800" dirty="0"/>
              <a:t>Чим </a:t>
            </a:r>
            <a:r>
              <a:rPr lang="ru-RU" sz="2800" dirty="0" err="1"/>
              <a:t>далі</a:t>
            </a:r>
            <a:r>
              <a:rPr lang="ru-RU" sz="2800" dirty="0"/>
              <a:t> </a:t>
            </a:r>
            <a:r>
              <a:rPr lang="ru-RU" sz="2800" dirty="0" err="1"/>
              <a:t>значення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середнього</a:t>
            </a:r>
            <a:r>
              <a:rPr lang="ru-RU" sz="2800" dirty="0"/>
              <a:t> – </a:t>
            </a:r>
            <a:r>
              <a:rPr lang="ru-RU" sz="2800" dirty="0" err="1"/>
              <a:t>тим</a:t>
            </a:r>
            <a:r>
              <a:rPr lang="ru-RU" sz="2800" dirty="0"/>
              <a:t> </a:t>
            </a:r>
            <a:r>
              <a:rPr lang="ru-RU" sz="2800" dirty="0" err="1"/>
              <a:t>менша</a:t>
            </a:r>
            <a:r>
              <a:rPr lang="ru-RU" sz="2800" dirty="0"/>
              <a:t> </a:t>
            </a:r>
            <a:r>
              <a:rPr lang="ru-RU" sz="2800" dirty="0" err="1"/>
              <a:t>ймовірність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появи</a:t>
            </a:r>
            <a:r>
              <a:rPr lang="ru-RU" sz="2800" dirty="0"/>
              <a:t>. </a:t>
            </a:r>
            <a:r>
              <a:rPr lang="ru-RU" sz="2800" dirty="0" err="1"/>
              <a:t>Звичайно</a:t>
            </a:r>
            <a:r>
              <a:rPr lang="ru-RU" sz="2800" dirty="0"/>
              <a:t>, </a:t>
            </a:r>
            <a:r>
              <a:rPr lang="ru-RU" sz="2800" dirty="0" err="1"/>
              <a:t>розподіли</a:t>
            </a:r>
            <a:r>
              <a:rPr lang="ru-RU" sz="2800" dirty="0"/>
              <a:t> в реальному </a:t>
            </a:r>
            <a:r>
              <a:rPr lang="ru-RU" sz="2800" dirty="0" err="1"/>
              <a:t>житті</a:t>
            </a:r>
            <a:r>
              <a:rPr lang="ru-RU" sz="2800" dirty="0"/>
              <a:t> абсолютно точно не </a:t>
            </a:r>
            <a:r>
              <a:rPr lang="ru-RU" sz="2800" dirty="0" err="1"/>
              <a:t>відповідають</a:t>
            </a:r>
            <a:r>
              <a:rPr lang="ru-RU" sz="2800" dirty="0"/>
              <a:t> нормальному. Але </a:t>
            </a:r>
            <a:r>
              <a:rPr lang="ru-RU" sz="2800" dirty="0" err="1"/>
              <a:t>ви</a:t>
            </a:r>
            <a:r>
              <a:rPr lang="ru-RU" sz="2800" dirty="0"/>
              <a:t> </a:t>
            </a:r>
            <a:r>
              <a:rPr lang="ru-RU" sz="2800" dirty="0" err="1"/>
              <a:t>здивуєтеся</a:t>
            </a:r>
            <a:r>
              <a:rPr lang="ru-RU" sz="2800" dirty="0"/>
              <a:t>, як </a:t>
            </a:r>
            <a:r>
              <a:rPr lang="ru-RU" sz="2800" dirty="0" err="1"/>
              <a:t>багато</a:t>
            </a:r>
            <a:r>
              <a:rPr lang="ru-RU" sz="2800" dirty="0"/>
              <a:t> </a:t>
            </a:r>
            <a:r>
              <a:rPr lang="ru-RU" sz="2800" dirty="0" err="1"/>
              <a:t>явищ</a:t>
            </a:r>
            <a:r>
              <a:rPr lang="ru-RU" sz="2800" dirty="0"/>
              <a:t>, у </a:t>
            </a:r>
            <a:r>
              <a:rPr lang="ru-RU" sz="2800" dirty="0" err="1"/>
              <a:t>розподілі</a:t>
            </a:r>
            <a:r>
              <a:rPr lang="ru-RU" sz="2800" dirty="0"/>
              <a:t> за </a:t>
            </a:r>
            <a:r>
              <a:rPr lang="ru-RU" sz="2800" dirty="0" err="1"/>
              <a:t>своїми</a:t>
            </a:r>
            <a:r>
              <a:rPr lang="ru-RU" sz="2800" dirty="0"/>
              <a:t> параметрами </a:t>
            </a:r>
            <a:r>
              <a:rPr lang="ru-RU" sz="2800" dirty="0" err="1"/>
              <a:t>надзвичайно</a:t>
            </a:r>
            <a:r>
              <a:rPr lang="ru-RU" sz="2800" dirty="0"/>
              <a:t> </a:t>
            </a:r>
            <a:r>
              <a:rPr lang="ru-RU" sz="2800" dirty="0" err="1"/>
              <a:t>наближаються</a:t>
            </a:r>
            <a:r>
              <a:rPr lang="ru-RU" sz="2800" dirty="0"/>
              <a:t> до нормального </a:t>
            </a:r>
            <a:r>
              <a:rPr lang="ru-RU" sz="2800" dirty="0" err="1"/>
              <a:t>розподілу</a:t>
            </a:r>
            <a:r>
              <a:rPr lang="ru-RU" sz="2800" dirty="0"/>
              <a:t>. Центральна </a:t>
            </a:r>
            <a:r>
              <a:rPr lang="ru-RU" sz="2800" dirty="0" err="1"/>
              <a:t>гранична</a:t>
            </a:r>
            <a:r>
              <a:rPr lang="ru-RU" sz="2800" dirty="0"/>
              <a:t> теорема </a:t>
            </a:r>
            <a:r>
              <a:rPr lang="ru-RU" sz="2800" dirty="0" err="1"/>
              <a:t>теорії</a:t>
            </a:r>
            <a:r>
              <a:rPr lang="ru-RU" sz="2800" dirty="0"/>
              <a:t> </a:t>
            </a:r>
            <a:r>
              <a:rPr lang="ru-RU" sz="2800" dirty="0" err="1"/>
              <a:t>ймовірності</a:t>
            </a:r>
            <a:r>
              <a:rPr lang="ru-RU" sz="2800" dirty="0"/>
              <a:t> </a:t>
            </a:r>
            <a:r>
              <a:rPr lang="ru-RU" sz="2800" dirty="0" err="1"/>
              <a:t>свідчить</a:t>
            </a:r>
            <a:r>
              <a:rPr lang="ru-RU" sz="2800" dirty="0"/>
              <a:t> про те,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сукупність</a:t>
            </a:r>
            <a:r>
              <a:rPr lang="ru-RU" sz="2800" dirty="0"/>
              <a:t> </a:t>
            </a:r>
            <a:r>
              <a:rPr lang="ru-RU" sz="2800" dirty="0" err="1"/>
              <a:t>незалежних</a:t>
            </a:r>
            <a:r>
              <a:rPr lang="ru-RU" sz="2800" dirty="0"/>
              <a:t>, </a:t>
            </a:r>
            <a:r>
              <a:rPr lang="ru-RU" sz="2800" dirty="0" err="1"/>
              <a:t>приблизно</a:t>
            </a:r>
            <a:r>
              <a:rPr lang="ru-RU" sz="2800" dirty="0"/>
              <a:t> </a:t>
            </a:r>
            <a:r>
              <a:rPr lang="ru-RU" sz="2800" dirty="0" err="1"/>
              <a:t>однаково</a:t>
            </a:r>
            <a:r>
              <a:rPr lang="ru-RU" sz="2800" dirty="0"/>
              <a:t> </a:t>
            </a:r>
            <a:r>
              <a:rPr lang="ru-RU" sz="2800" dirty="0" err="1"/>
              <a:t>розподілених</a:t>
            </a:r>
            <a:r>
              <a:rPr lang="ru-RU" sz="2800" dirty="0"/>
              <a:t> величин </a:t>
            </a:r>
            <a:r>
              <a:rPr lang="ru-RU" sz="2800" dirty="0" err="1"/>
              <a:t>має</a:t>
            </a:r>
            <a:r>
              <a:rPr lang="ru-RU" sz="2800" dirty="0"/>
              <a:t> </a:t>
            </a:r>
            <a:r>
              <a:rPr lang="ru-RU" sz="2800" dirty="0" err="1"/>
              <a:t>нормальний</a:t>
            </a:r>
            <a:r>
              <a:rPr lang="ru-RU" sz="2800" dirty="0"/>
              <a:t> </a:t>
            </a:r>
            <a:r>
              <a:rPr lang="ru-RU" sz="2800" dirty="0" err="1"/>
              <a:t>розподіл</a:t>
            </a:r>
            <a:r>
              <a:rPr lang="ru-RU" sz="2800" dirty="0"/>
              <a:t>.</a:t>
            </a:r>
            <a:endParaRPr kumimoji="0" lang="uk-UA" alt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0964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ru-RU" sz="3600" b="1" dirty="0" err="1">
                <a:solidFill>
                  <a:srgbClr val="FF0000"/>
                </a:solidFill>
              </a:rPr>
              <a:t>Основи</a:t>
            </a:r>
            <a:r>
              <a:rPr lang="ru-RU" sz="3600" b="1" dirty="0">
                <a:solidFill>
                  <a:srgbClr val="FF0000"/>
                </a:solidFill>
              </a:rPr>
              <a:t> статистики та </a:t>
            </a:r>
            <a:r>
              <a:rPr lang="ru-RU" sz="3600" b="1" dirty="0" err="1">
                <a:solidFill>
                  <a:srgbClr val="FF0000"/>
                </a:solidFill>
              </a:rPr>
              <a:t>аналізу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даних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71C26-AB85-406A-8A1F-E8D17C5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763" y="1139678"/>
            <a:ext cx="11962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800" b="1" dirty="0"/>
              <a:t>Міри центральної тенденції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89A6D15-47DD-452D-84AE-9555FC8DC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52" y="1662898"/>
            <a:ext cx="119627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Нормальний розподіл (</a:t>
            </a:r>
            <a:r>
              <a:rPr kumimoji="0" lang="uk-UA" altLang="uk-UA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Normal</a:t>
            </a: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distribution</a:t>
            </a: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Розподіл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у якому 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всі три міри центральної тенденції збігаються 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тобто середнє дорівнює медіані і дорівнює моді, </a:t>
            </a: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називається нормальним 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(є ще інші характеристики нормального розподілу, але про них згодом – а ці є основними).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         </a:t>
            </a:r>
          </a:p>
        </p:txBody>
      </p:sp>
      <p:pic>
        <p:nvPicPr>
          <p:cNvPr id="13318" name="Picture 6">
            <a:extLst>
              <a:ext uri="{FF2B5EF4-FFF2-40B4-BE49-F238E27FC236}">
                <a16:creationId xmlns:a16="http://schemas.microsoft.com/office/drawing/2014/main" id="{7F844389-FFA1-42F5-8239-72E84D14DF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641" y="3933453"/>
            <a:ext cx="2695575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9" name="Picture 7">
            <a:extLst>
              <a:ext uri="{FF2B5EF4-FFF2-40B4-BE49-F238E27FC236}">
                <a16:creationId xmlns:a16="http://schemas.microsoft.com/office/drawing/2014/main" id="{22F7AA47-F266-46CE-9602-771CFE63E7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741" y="3933453"/>
            <a:ext cx="2695575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>
            <a:extLst>
              <a:ext uri="{FF2B5EF4-FFF2-40B4-BE49-F238E27FC236}">
                <a16:creationId xmlns:a16="http://schemas.microsoft.com/office/drawing/2014/main" id="{B34EEE1C-5591-440A-93FB-4D7FD5774C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2841" y="3933453"/>
            <a:ext cx="2695575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44493DD-7A70-4AEA-8A11-77451F420E30}"/>
              </a:ext>
            </a:extLst>
          </p:cNvPr>
          <p:cNvSpPr txBox="1"/>
          <p:nvPr/>
        </p:nvSpPr>
        <p:spPr>
          <a:xfrm>
            <a:off x="332763" y="5861459"/>
            <a:ext cx="1116015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При </a:t>
            </a:r>
            <a:r>
              <a:rPr lang="ru-RU" sz="2800" dirty="0" err="1"/>
              <a:t>цьому</a:t>
            </a:r>
            <a:r>
              <a:rPr lang="ru-RU" sz="2800" dirty="0"/>
              <a:t>, </a:t>
            </a:r>
            <a:r>
              <a:rPr lang="ru-RU" sz="2800" dirty="0">
                <a:solidFill>
                  <a:srgbClr val="0070C0"/>
                </a:solidFill>
              </a:rPr>
              <a:t>95% </a:t>
            </a:r>
            <a:r>
              <a:rPr lang="ru-RU" sz="2800" dirty="0" err="1">
                <a:solidFill>
                  <a:srgbClr val="0070C0"/>
                </a:solidFill>
              </a:rPr>
              <a:t>значень</a:t>
            </a:r>
            <a:r>
              <a:rPr lang="ru-RU" sz="2800" dirty="0">
                <a:solidFill>
                  <a:srgbClr val="0070C0"/>
                </a:solidFill>
              </a:rPr>
              <a:t> – в межах </a:t>
            </a:r>
            <a:r>
              <a:rPr lang="ru-RU" sz="2800" dirty="0" err="1">
                <a:solidFill>
                  <a:srgbClr val="0070C0"/>
                </a:solidFill>
              </a:rPr>
              <a:t>двох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стандартних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відхилень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середнього</a:t>
            </a:r>
            <a:r>
              <a:rPr lang="ru-RU" sz="2800" dirty="0"/>
              <a:t>, а </a:t>
            </a:r>
            <a:r>
              <a:rPr lang="ru-RU" sz="2800" dirty="0">
                <a:solidFill>
                  <a:srgbClr val="0070C0"/>
                </a:solidFill>
              </a:rPr>
              <a:t>99.7% – в межах </a:t>
            </a:r>
            <a:r>
              <a:rPr lang="ru-RU" sz="2800" dirty="0" err="1">
                <a:solidFill>
                  <a:srgbClr val="0070C0"/>
                </a:solidFill>
              </a:rPr>
              <a:t>трьох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стандартних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відхилень</a:t>
            </a:r>
            <a:r>
              <a:rPr lang="ru-RU" sz="2800" dirty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70382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F591D71-D0F4-4038-9B0C-4060DE752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405" y="1956877"/>
            <a:ext cx="11434194" cy="1655762"/>
          </a:xfrm>
        </p:spPr>
        <p:txBody>
          <a:bodyPr>
            <a:noAutofit/>
          </a:bodyPr>
          <a:lstStyle/>
          <a:p>
            <a:pPr algn="l"/>
            <a:r>
              <a:rPr lang="ru-RU" sz="3600" dirty="0" err="1">
                <a:effectLst/>
                <a:latin typeface="Arial" panose="020B0604020202020204" pitchFamily="34" charset="0"/>
              </a:rPr>
              <a:t>Завершується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вимірювання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визначенням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ступеня</a:t>
            </a:r>
            <a:r>
              <a:rPr lang="ru-RU" sz="36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наближення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знайденого</a:t>
            </a:r>
            <a:r>
              <a:rPr lang="en-US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значення</a:t>
            </a:r>
            <a:r>
              <a:rPr lang="ru-RU" sz="3600" dirty="0">
                <a:effectLst/>
                <a:latin typeface="Arial" panose="020B0604020202020204" pitchFamily="34" charset="0"/>
              </a:rPr>
              <a:t> до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істинного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(?)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effectLst/>
                <a:latin typeface="Arial" panose="020B0604020202020204" pitchFamily="34" charset="0"/>
              </a:rPr>
              <a:t>або</a:t>
            </a:r>
            <a:r>
              <a:rPr lang="ru-RU" sz="3600" dirty="0">
                <a:effectLst/>
                <a:latin typeface="Arial" panose="020B0604020202020204" pitchFamily="34" charset="0"/>
              </a:rPr>
              <a:t> 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до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істинного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середнього</a:t>
            </a:r>
            <a:r>
              <a:rPr lang="ru-RU" sz="36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(?)</a:t>
            </a:r>
            <a:r>
              <a:rPr lang="ru-RU" sz="3600" dirty="0">
                <a:effectLst/>
                <a:latin typeface="Arial" panose="020B0604020202020204" pitchFamily="34" charset="0"/>
              </a:rPr>
              <a:t>.</a:t>
            </a:r>
            <a:endParaRPr lang="uk-UA" sz="4400" dirty="0"/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664128" y="5042077"/>
            <a:ext cx="11527872" cy="10734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6000" dirty="0">
                <a:latin typeface="Arial" panose="020B0604020202020204" pitchFamily="34" charset="0"/>
              </a:rPr>
              <a:t>На практиці нам </a:t>
            </a:r>
            <a:r>
              <a:rPr lang="uk-UA" sz="6000" dirty="0">
                <a:solidFill>
                  <a:srgbClr val="FF0000"/>
                </a:solidFill>
                <a:latin typeface="Arial" panose="020B0604020202020204" pitchFamily="34" charset="0"/>
              </a:rPr>
              <a:t>не відомо</a:t>
            </a:r>
            <a:r>
              <a:rPr lang="uk-UA" sz="6000" dirty="0">
                <a:latin typeface="Arial" panose="020B0604020202020204" pitchFamily="34" charset="0"/>
              </a:rPr>
              <a:t>…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59858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1931350"/>
            <a:ext cx="10644859" cy="44442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8800" dirty="0">
                <a:latin typeface="Arial" panose="020B0604020202020204" pitchFamily="34" charset="0"/>
              </a:rPr>
              <a:t>На практиці нам</a:t>
            </a:r>
          </a:p>
          <a:p>
            <a:r>
              <a:rPr lang="uk-UA" sz="8800" dirty="0">
                <a:latin typeface="Arial" panose="020B0604020202020204" pitchFamily="34" charset="0"/>
              </a:rPr>
              <a:t> </a:t>
            </a:r>
            <a:r>
              <a:rPr lang="uk-UA" sz="8800" dirty="0">
                <a:solidFill>
                  <a:srgbClr val="FF0000"/>
                </a:solidFill>
                <a:latin typeface="Arial" panose="020B0604020202020204" pitchFamily="34" charset="0"/>
              </a:rPr>
              <a:t>не відоме </a:t>
            </a:r>
          </a:p>
          <a:p>
            <a:r>
              <a:rPr lang="ru-RU" sz="88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істинне</a:t>
            </a:r>
            <a:r>
              <a:rPr lang="ru-RU" sz="88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8800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значення</a:t>
            </a:r>
            <a:r>
              <a:rPr lang="ru-RU" sz="88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!!!</a:t>
            </a:r>
            <a:r>
              <a:rPr lang="uk-UA" sz="8800" dirty="0">
                <a:latin typeface="Arial" panose="020B0604020202020204" pitchFamily="34" charset="0"/>
              </a:rPr>
              <a:t> </a:t>
            </a:r>
            <a:endParaRPr lang="uk-UA" sz="8800" dirty="0"/>
          </a:p>
        </p:txBody>
      </p:sp>
    </p:spTree>
    <p:extLst>
      <p:ext uri="{BB962C8B-B14F-4D97-AF65-F5344CB8AC3E}">
        <p14:creationId xmlns:p14="http://schemas.microsoft.com/office/powerpoint/2010/main" val="140369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F591D71-D0F4-4038-9B0C-4060DE752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847" y="1462055"/>
            <a:ext cx="11434194" cy="1655762"/>
          </a:xfrm>
        </p:spPr>
        <p:txBody>
          <a:bodyPr>
            <a:noAutofit/>
          </a:bodyPr>
          <a:lstStyle/>
          <a:p>
            <a:pPr algn="l"/>
            <a:r>
              <a:rPr lang="ru-RU" sz="40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Експеримент</a:t>
            </a:r>
            <a:r>
              <a:rPr lang="ru-RU" sz="40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дає</a:t>
            </a:r>
            <a:r>
              <a:rPr lang="ru-RU" sz="40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4000" dirty="0">
                <a:effectLst/>
                <a:latin typeface="Arial" panose="020B0604020202020204" pitchFamily="34" charset="0"/>
              </a:rPr>
              <a:t>не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істинне</a:t>
            </a:r>
            <a:r>
              <a:rPr lang="ru-RU" sz="4000" dirty="0"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значення</a:t>
            </a:r>
            <a:r>
              <a:rPr lang="ru-RU" sz="4000" dirty="0"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вимірюваної</a:t>
            </a:r>
            <a:r>
              <a:rPr lang="ru-RU" sz="4000" dirty="0">
                <a:effectLst/>
                <a:latin typeface="Arial" panose="020B0604020202020204" pitchFamily="34" charset="0"/>
              </a:rPr>
              <a:t> </a:t>
            </a:r>
            <a:r>
              <a:rPr lang="ru-RU" sz="4000" dirty="0" err="1">
                <a:effectLst/>
                <a:latin typeface="Arial" panose="020B0604020202020204" pitchFamily="34" charset="0"/>
              </a:rPr>
              <a:t>величини</a:t>
            </a:r>
            <a:r>
              <a:rPr lang="ru-RU" sz="4000" dirty="0">
                <a:effectLst/>
                <a:latin typeface="Arial" panose="020B0604020202020204" pitchFamily="34" charset="0"/>
              </a:rPr>
              <a:t>, а </a:t>
            </a:r>
            <a:r>
              <a:rPr lang="ru-RU" sz="4000" b="1" dirty="0" err="1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наближене</a:t>
            </a:r>
            <a:r>
              <a:rPr lang="ru-RU" sz="4000" dirty="0">
                <a:effectLst/>
                <a:latin typeface="Arial" panose="020B0604020202020204" pitchFamily="34" charset="0"/>
              </a:rPr>
              <a:t>.</a:t>
            </a:r>
            <a:endParaRPr lang="uk-UA" sz="4000" dirty="0"/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6" name="Підзаголовок 2">
            <a:extLst>
              <a:ext uri="{FF2B5EF4-FFF2-40B4-BE49-F238E27FC236}">
                <a16:creationId xmlns:a16="http://schemas.microsoft.com/office/drawing/2014/main" id="{981345F0-58C1-4B7C-AC94-90D4A0A1E280}"/>
              </a:ext>
            </a:extLst>
          </p:cNvPr>
          <p:cNvSpPr txBox="1">
            <a:spLocks/>
          </p:cNvSpPr>
          <p:nvPr/>
        </p:nvSpPr>
        <p:spPr>
          <a:xfrm>
            <a:off x="269847" y="2986664"/>
            <a:ext cx="11434194" cy="23319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40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Точність вимірювання </a:t>
            </a:r>
            <a:r>
              <a:rPr lang="uk-UA" sz="4000" dirty="0">
                <a:effectLst/>
                <a:latin typeface="Arial" panose="020B0604020202020204" pitchFamily="34" charset="0"/>
              </a:rPr>
              <a:t>визначається </a:t>
            </a:r>
            <a:r>
              <a:rPr lang="uk-UA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близькістю</a:t>
            </a:r>
            <a:r>
              <a:rPr lang="uk-UA" sz="4000" dirty="0">
                <a:effectLst/>
                <a:latin typeface="Arial" panose="020B0604020202020204" pitchFamily="34" charset="0"/>
              </a:rPr>
              <a:t> цього результату </a:t>
            </a:r>
            <a:r>
              <a:rPr lang="uk-UA" sz="400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до істинного значення</a:t>
            </a:r>
            <a:r>
              <a:rPr lang="uk-UA" sz="4000" dirty="0">
                <a:effectLst/>
                <a:latin typeface="Arial" panose="020B0604020202020204" pitchFamily="34" charset="0"/>
              </a:rPr>
              <a:t> вимірюваної величини або до істинного середнього. </a:t>
            </a:r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32BFD4CB-DE91-49F2-A552-204420214173}"/>
              </a:ext>
            </a:extLst>
          </p:cNvPr>
          <p:cNvSpPr txBox="1">
            <a:spLocks/>
          </p:cNvSpPr>
          <p:nvPr/>
        </p:nvSpPr>
        <p:spPr>
          <a:xfrm>
            <a:off x="369116" y="5395945"/>
            <a:ext cx="11662094" cy="11978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40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Кількісною мірою </a:t>
            </a:r>
            <a:r>
              <a:rPr lang="uk-UA" sz="4000" dirty="0">
                <a:effectLst/>
                <a:latin typeface="Arial" panose="020B0604020202020204" pitchFamily="34" charset="0"/>
              </a:rPr>
              <a:t>точності вимірювання </a:t>
            </a:r>
            <a:r>
              <a:rPr lang="uk-UA" sz="40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є похибка.</a:t>
            </a:r>
            <a:endParaRPr lang="uk-UA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740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15E4339B-1D76-46DF-9EF8-64AD21EF514B}"/>
              </a:ext>
            </a:extLst>
          </p:cNvPr>
          <p:cNvSpPr txBox="1">
            <a:spLocks/>
          </p:cNvSpPr>
          <p:nvPr/>
        </p:nvSpPr>
        <p:spPr>
          <a:xfrm>
            <a:off x="1276524" y="1931350"/>
            <a:ext cx="10644859" cy="44442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40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На практиці … </a:t>
            </a:r>
          </a:p>
          <a:p>
            <a:r>
              <a:rPr lang="uk-UA" sz="9600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Похибки вимірювань</a:t>
            </a:r>
            <a:endParaRPr lang="uk-UA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876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ідзаголовок 2">
                <a:extLst>
                  <a:ext uri="{FF2B5EF4-FFF2-40B4-BE49-F238E27FC236}">
                    <a16:creationId xmlns:a16="http://schemas.microsoft.com/office/drawing/2014/main" id="{2F591D71-D0F4-4038-9B0C-4060DE75214F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54405" y="1771458"/>
                <a:ext cx="11434194" cy="1655762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uk-UA" sz="3600" b="1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Абсолютною похибкою </a:t>
                </a:r>
                <a:r>
                  <a:rPr lang="uk-UA" sz="36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даного вимірювання </a:t>
                </a:r>
                <a14:m>
                  <m:oMath xmlns:m="http://schemas.openxmlformats.org/officeDocument/2006/math">
                    <m:r>
                      <a:rPr lang="uk-UA" sz="36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uk-UA" sz="36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sz="36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називається </a:t>
                </a:r>
                <a:r>
                  <a:rPr lang="uk-UA" sz="3600" dirty="0">
                    <a:solidFill>
                      <a:srgbClr val="0070C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різниця між її виміряним </a:t>
                </a:r>
                <a:r>
                  <a:rPr lang="uk-UA" sz="36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значенням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3600" i="1" smtClean="0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36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uk-UA" sz="3600" i="1"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uk-UA" sz="3600" dirty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uk-UA" sz="36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 </a:t>
                </a:r>
                <a:r>
                  <a:rPr lang="uk-UA" sz="3600" dirty="0">
                    <a:solidFill>
                      <a:srgbClr val="0070C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істинним</a:t>
                </a:r>
                <a:r>
                  <a:rPr lang="uk-UA" sz="36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значенням цієї величини</a:t>
                </a:r>
                <a:r>
                  <a:rPr lang="uk-UA" sz="3600" dirty="0">
                    <a:effectLst/>
                    <a:latin typeface="Arial" panose="020B0604020202020204" pitchFamily="34" charset="0"/>
                  </a:rPr>
                  <a:t>:</a:t>
                </a:r>
                <a:endParaRPr lang="uk-UA" sz="3600" dirty="0"/>
              </a:p>
            </p:txBody>
          </p:sp>
        </mc:Choice>
        <mc:Fallback xmlns="">
          <p:sp>
            <p:nvSpPr>
              <p:cNvPr id="3" name="Підзаголовок 2">
                <a:extLst>
                  <a:ext uri="{FF2B5EF4-FFF2-40B4-BE49-F238E27FC236}">
                    <a16:creationId xmlns:a16="http://schemas.microsoft.com/office/drawing/2014/main" id="{2F591D71-D0F4-4038-9B0C-4060DE7521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54405" y="1771458"/>
                <a:ext cx="11434194" cy="1655762"/>
              </a:xfrm>
              <a:blipFill>
                <a:blip r:embed="rId2"/>
                <a:stretch>
                  <a:fillRect l="-1653" t="-9225" b="-959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3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ідзаголовок 2">
                <a:extLst>
                  <a:ext uri="{FF2B5EF4-FFF2-40B4-BE49-F238E27FC236}">
                    <a16:creationId xmlns:a16="http://schemas.microsoft.com/office/drawing/2014/main" id="{981345F0-58C1-4B7C-AC94-90D4A0A1E28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7016" y="4874187"/>
                <a:ext cx="11434194" cy="165576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ctr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ru-RU" sz="4000" dirty="0">
                    <a:effectLst/>
                    <a:latin typeface="Arial" panose="020B0604020202020204" pitchFamily="34" charset="0"/>
                  </a:rPr>
                  <a:t>… У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досліді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істинне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значення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вимірюваної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effectLst/>
                    <a:latin typeface="Arial" panose="020B0604020202020204" pitchFamily="34" charset="0"/>
                  </a:rPr>
                  <a:t>величини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40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ru-RU" sz="4000" dirty="0">
                    <a:effectLst/>
                    <a:latin typeface="Arial" panose="020B0604020202020204" pitchFamily="34" charset="0"/>
                  </a:rPr>
                  <a:t> </a:t>
                </a:r>
                <a:r>
                  <a:rPr lang="ru-RU" sz="4000" dirty="0" err="1">
                    <a:solidFill>
                      <a:srgbClr val="0070C0"/>
                    </a:solidFill>
                    <a:effectLst/>
                    <a:latin typeface="Arial" panose="020B0604020202020204" pitchFamily="34" charset="0"/>
                  </a:rPr>
                  <a:t>невідомо</a:t>
                </a:r>
                <a:r>
                  <a:rPr lang="ru-RU" sz="4000" dirty="0">
                    <a:effectLst/>
                    <a:latin typeface="Arial" panose="020B0604020202020204" pitchFamily="34" charset="0"/>
                  </a:rPr>
                  <a:t> наперед.</a:t>
                </a:r>
                <a:endParaRPr lang="uk-UA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Підзаголовок 2">
                <a:extLst>
                  <a:ext uri="{FF2B5EF4-FFF2-40B4-BE49-F238E27FC236}">
                    <a16:creationId xmlns:a16="http://schemas.microsoft.com/office/drawing/2014/main" id="{981345F0-58C1-4B7C-AC94-90D4A0A1E2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016" y="4874187"/>
                <a:ext cx="11434194" cy="1655762"/>
              </a:xfrm>
              <a:prstGeom prst="rect">
                <a:avLst/>
              </a:prstGeom>
              <a:blipFill>
                <a:blip r:embed="rId4"/>
                <a:stretch>
                  <a:fillRect l="-1919" t="-10332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2E1FE0B-FFB6-4846-962D-3D5C6FED681B}"/>
                  </a:ext>
                </a:extLst>
              </p:cNvPr>
              <p:cNvSpPr txBox="1"/>
              <p:nvPr/>
            </p:nvSpPr>
            <p:spPr>
              <a:xfrm>
                <a:off x="1493239" y="3645296"/>
                <a:ext cx="9034943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uk-UA" sz="5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𝛥</m:t>
                      </m:r>
                      <m:r>
                        <a:rPr lang="uk-UA" sz="5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sz="54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uk-UA" sz="5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5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uk-UA" sz="5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uk-UA" sz="54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uk-UA" sz="5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sz="54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uk-UA" sz="54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uk-UA" sz="54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d>
                        <m:dPr>
                          <m:ctrlPr>
                            <a:rPr lang="uk-UA" sz="5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uk-UA" sz="54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uk-UA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2E1FE0B-FFB6-4846-962D-3D5C6FED68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3239" y="3645296"/>
                <a:ext cx="9034943" cy="923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6020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BC38BCA-96F6-49B5-BC6D-8B29D9A418C9}"/>
              </a:ext>
            </a:extLst>
          </p:cNvPr>
          <p:cNvSpPr/>
          <p:nvPr/>
        </p:nvSpPr>
        <p:spPr>
          <a:xfrm>
            <a:off x="1" y="72721"/>
            <a:ext cx="12192000" cy="3635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1436A-7AD8-49D1-81F7-A772406FE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310" y="996541"/>
            <a:ext cx="10357607" cy="286275"/>
          </a:xfrm>
        </p:spPr>
        <p:txBody>
          <a:bodyPr>
            <a:noAutofit/>
          </a:bodyPr>
          <a:lstStyle/>
          <a:p>
            <a:r>
              <a:rPr lang="uk-UA" sz="48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Вимірювання фізичних величин</a:t>
            </a:r>
            <a:endParaRPr lang="uk-UA" sz="4800" b="1" dirty="0">
              <a:solidFill>
                <a:srgbClr val="FF0000"/>
              </a:solidFill>
            </a:endParaRPr>
          </a:p>
        </p:txBody>
      </p:sp>
      <p:sp>
        <p:nvSpPr>
          <p:cNvPr id="4" name="Підзаголовок 2">
            <a:extLst>
              <a:ext uri="{FF2B5EF4-FFF2-40B4-BE49-F238E27FC236}">
                <a16:creationId xmlns:a16="http://schemas.microsoft.com/office/drawing/2014/main" id="{BC6D2037-A6D6-4779-9F4E-69AEB61ECDB4}"/>
              </a:ext>
            </a:extLst>
          </p:cNvPr>
          <p:cNvSpPr txBox="1">
            <a:spLocks/>
          </p:cNvSpPr>
          <p:nvPr/>
        </p:nvSpPr>
        <p:spPr>
          <a:xfrm>
            <a:off x="151003" y="72721"/>
            <a:ext cx="12040998" cy="4351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L2-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39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                  </a:t>
            </a:r>
            <a:r>
              <a:rPr lang="en-US" b="1" dirty="0">
                <a:hlinkClick r:id="rId2"/>
              </a:rPr>
              <a:t>www.k123.com.ua</a:t>
            </a:r>
            <a:r>
              <a:rPr lang="en-US" b="1" dirty="0"/>
              <a:t>      </a:t>
            </a:r>
            <a:r>
              <a:rPr lang="uk-UA" b="1" dirty="0"/>
              <a:t>                        </a:t>
            </a:r>
            <a:r>
              <a:rPr lang="uk-UA" i="1" dirty="0">
                <a:solidFill>
                  <a:schemeClr val="accent1">
                    <a:lumMod val="75000"/>
                  </a:schemeClr>
                </a:solidFill>
              </a:rPr>
              <a:t>Метрологія та стандартизація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en-US" sz="1300" i="1" dirty="0"/>
              <a:t>file:jMSC_L2.pptx </a:t>
            </a:r>
            <a:endParaRPr lang="uk-UA" sz="13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1CD5F31-D3CE-49B7-851C-EFE9AA4C86A9}"/>
                  </a:ext>
                </a:extLst>
              </p:cNvPr>
              <p:cNvSpPr txBox="1"/>
              <p:nvPr/>
            </p:nvSpPr>
            <p:spPr>
              <a:xfrm>
                <a:off x="369115" y="1694305"/>
                <a:ext cx="11123801" cy="1754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600" dirty="0"/>
                  <a:t>У </a:t>
                </a:r>
                <a:r>
                  <a:rPr lang="ru-RU" sz="3600" dirty="0" err="1"/>
                  <a:t>досліді</a:t>
                </a:r>
                <a:r>
                  <a:rPr lang="ru-RU" sz="3600" dirty="0"/>
                  <a:t> </a:t>
                </a:r>
                <a:r>
                  <a:rPr lang="ru-RU" sz="3600" dirty="0" err="1"/>
                  <a:t>істинне</a:t>
                </a:r>
                <a:r>
                  <a:rPr lang="ru-RU" sz="3600" dirty="0"/>
                  <a:t> </a:t>
                </a:r>
                <a:r>
                  <a:rPr lang="ru-RU" sz="3600" dirty="0" err="1"/>
                  <a:t>значення</a:t>
                </a:r>
                <a:r>
                  <a:rPr lang="ru-RU" sz="3600" dirty="0"/>
                  <a:t> </a:t>
                </a:r>
                <a:r>
                  <a:rPr lang="ru-RU" sz="3600" dirty="0" err="1"/>
                  <a:t>вимірюваної</a:t>
                </a:r>
                <a:r>
                  <a:rPr lang="ru-RU" sz="3600" dirty="0"/>
                  <a:t> </a:t>
                </a:r>
                <a:r>
                  <a:rPr lang="ru-RU" sz="3600" dirty="0" err="1"/>
                  <a:t>величини</a:t>
                </a:r>
                <a:r>
                  <a:rPr lang="ru-RU" sz="3600" dirty="0"/>
                  <a:t>  </a:t>
                </a:r>
                <a14:m>
                  <m:oMath xmlns:m="http://schemas.openxmlformats.org/officeDocument/2006/math">
                    <m:r>
                      <a:rPr lang="uk-UA" sz="3600" i="1" smtClean="0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ru-RU" sz="3600" dirty="0"/>
                  <a:t> </a:t>
                </a:r>
                <a:r>
                  <a:rPr lang="ru-RU" sz="3600" dirty="0" err="1"/>
                  <a:t>невідомо</a:t>
                </a:r>
                <a:r>
                  <a:rPr lang="ru-RU" sz="3600" dirty="0"/>
                  <a:t> наперед, тому </a:t>
                </a:r>
                <a:r>
                  <a:rPr lang="ru-RU" sz="3600" dirty="0" err="1"/>
                  <a:t>абсолютну</a:t>
                </a:r>
                <a:r>
                  <a:rPr lang="ru-RU" sz="3600" dirty="0"/>
                  <a:t> </a:t>
                </a:r>
                <a:r>
                  <a:rPr lang="ru-RU" sz="3600" dirty="0" err="1"/>
                  <a:t>похибку</a:t>
                </a:r>
                <a:r>
                  <a:rPr lang="ru-RU" sz="3600" dirty="0"/>
                  <a:t> </a:t>
                </a:r>
                <a:r>
                  <a:rPr lang="ru-RU" sz="3600" dirty="0" err="1"/>
                  <a:t>відносять</a:t>
                </a:r>
                <a:r>
                  <a:rPr lang="ru-RU" sz="3600" dirty="0"/>
                  <a:t> до </a:t>
                </a:r>
                <a:r>
                  <a:rPr lang="ru-RU" sz="3600" dirty="0" err="1">
                    <a:solidFill>
                      <a:srgbClr val="0070C0"/>
                    </a:solidFill>
                  </a:rPr>
                  <a:t>середнього</a:t>
                </a:r>
                <a:r>
                  <a:rPr lang="ru-RU" sz="3600" dirty="0">
                    <a:solidFill>
                      <a:srgbClr val="0070C0"/>
                    </a:solidFill>
                  </a:rPr>
                  <a:t> </a:t>
                </a:r>
                <a:r>
                  <a:rPr lang="ru-RU" sz="3600" dirty="0" err="1">
                    <a:solidFill>
                      <a:srgbClr val="0070C0"/>
                    </a:solidFill>
                  </a:rPr>
                  <a:t>значення</a:t>
                </a:r>
                <a:r>
                  <a:rPr lang="ru-RU" sz="36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k-UA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ru-RU" sz="3600" dirty="0">
                    <a:solidFill>
                      <a:srgbClr val="FF0000"/>
                    </a:solidFill>
                  </a:rPr>
                  <a:t> </a:t>
                </a:r>
                <a:r>
                  <a:rPr lang="ru-RU" sz="3600" dirty="0"/>
                  <a:t>і </a:t>
                </a:r>
                <a:r>
                  <a:rPr lang="ru-RU" sz="3600" dirty="0" err="1"/>
                  <a:t>знаходять</a:t>
                </a:r>
                <a:r>
                  <a:rPr lang="ru-RU" sz="3600" dirty="0"/>
                  <a:t> за формулою:</a:t>
                </a:r>
                <a:endParaRPr lang="uk-UA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1CD5F31-D3CE-49B7-851C-EFE9AA4C86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115" y="1694305"/>
                <a:ext cx="11123801" cy="1754326"/>
              </a:xfrm>
              <a:prstGeom prst="rect">
                <a:avLst/>
              </a:prstGeom>
              <a:blipFill>
                <a:blip r:embed="rId3"/>
                <a:stretch>
                  <a:fillRect l="-1700" t="-5556" b="-1215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EB20A4F-92A4-470F-BA77-2EFF27F22483}"/>
                  </a:ext>
                </a:extLst>
              </p:cNvPr>
              <p:cNvSpPr txBox="1"/>
              <p:nvPr/>
            </p:nvSpPr>
            <p:spPr>
              <a:xfrm>
                <a:off x="3044505" y="3456253"/>
                <a:ext cx="6102990" cy="11787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uk-UA" sz="3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uk-UA" sz="36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grow m:val="on"/>
                              <m:ctrlPr>
                                <a:rPr lang="uk-UA" sz="3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uk-UA" sz="3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uk-UA" sz="3600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uk-UA" sz="36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uk-UA" sz="3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uk-UA" sz="3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uk-UA" sz="36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uk-UA" sz="36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   </m:t>
                      </m:r>
                      <m:d>
                        <m:dPr>
                          <m:ctrlP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uk-UA" sz="36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uk-UA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EB20A4F-92A4-470F-BA77-2EFF27F224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4505" y="3456253"/>
                <a:ext cx="6102990" cy="11787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7FD1341-9ADA-4647-A78A-4D4C0C7BAB73}"/>
                  </a:ext>
                </a:extLst>
              </p:cNvPr>
              <p:cNvSpPr txBox="1"/>
              <p:nvPr/>
            </p:nvSpPr>
            <p:spPr>
              <a:xfrm>
                <a:off x="3120007" y="5163695"/>
                <a:ext cx="610299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𝛥</m:t>
                      </m:r>
                      <m:r>
                        <a:rPr lang="uk-UA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uk-UA" sz="36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uk-UA" sz="36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uk-UA" sz="36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d>
                        <m:dPr>
                          <m:ctrlPr>
                            <a:rPr lang="uk-UA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uk-UA" sz="3600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</m:oMath>
                  </m:oMathPara>
                </a14:m>
                <a:endParaRPr lang="uk-UA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7FD1341-9ADA-4647-A78A-4D4C0C7BAB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0007" y="5163695"/>
                <a:ext cx="6102990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32306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3633</Words>
  <Application>Microsoft Office PowerPoint</Application>
  <PresentationFormat>Широкий екран</PresentationFormat>
  <Paragraphs>256</Paragraphs>
  <Slides>39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Cambria Math</vt:lpstr>
      <vt:lpstr>Тема Office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Похибки вимірювання 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Вимірювання фізичних величин</vt:lpstr>
      <vt:lpstr>Класифікація похибок вимірювань</vt:lpstr>
      <vt:lpstr>Класифікація похибок вимірювань</vt:lpstr>
      <vt:lpstr>Основи статистики та аналізу даних</vt:lpstr>
      <vt:lpstr>Основи статистики та аналізу даних</vt:lpstr>
      <vt:lpstr>Основи статистики та аналізу даних</vt:lpstr>
      <vt:lpstr>Основи статистики та аналізу даних</vt:lpstr>
      <vt:lpstr>Основи статистики та аналізу даних</vt:lpstr>
      <vt:lpstr>Основи статистики та аналізу даних</vt:lpstr>
      <vt:lpstr>Основи статистики та аналізу даних</vt:lpstr>
      <vt:lpstr>Основи статистики та аналізу даних</vt:lpstr>
      <vt:lpstr>Основи статистики та аналізу даних</vt:lpstr>
      <vt:lpstr>Основи статистики та аналізу даних</vt:lpstr>
      <vt:lpstr>Основи статистики та аналізу даних</vt:lpstr>
      <vt:lpstr>Основи статистики та аналізу даних</vt:lpstr>
      <vt:lpstr>Основи статистики та аналізу даних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Похибки вимірювання </dc:title>
  <dc:creator>Копаниця Юрій Дмитрович</dc:creator>
  <cp:lastModifiedBy>Копаниця Юрій Дмитрович</cp:lastModifiedBy>
  <cp:revision>13</cp:revision>
  <dcterms:created xsi:type="dcterms:W3CDTF">2022-02-17T18:21:49Z</dcterms:created>
  <dcterms:modified xsi:type="dcterms:W3CDTF">2022-02-18T01:41:44Z</dcterms:modified>
</cp:coreProperties>
</file>