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0" r:id="rId22"/>
    <p:sldId id="282" r:id="rId23"/>
    <p:sldId id="283" r:id="rId24"/>
    <p:sldId id="284" r:id="rId25"/>
    <p:sldId id="285" r:id="rId26"/>
    <p:sldId id="286" r:id="rId27"/>
    <p:sldId id="287" r:id="rId28"/>
    <p:sldId id="261" r:id="rId29"/>
    <p:sldId id="262" r:id="rId30"/>
    <p:sldId id="263" r:id="rId31"/>
    <p:sldId id="288" r:id="rId32"/>
    <p:sldId id="264" r:id="rId33"/>
    <p:sldId id="265" r:id="rId34"/>
    <p:sldId id="266" r:id="rId35"/>
    <p:sldId id="267" r:id="rId36"/>
    <p:sldId id="268" r:id="rId37"/>
    <p:sldId id="289" r:id="rId3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7T22:18:23.74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13 24575,'0'-12'-8191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064E9-BD94-4AD4-87AA-22E12312A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C90344C-063A-43B0-B60C-EE26A0DC0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310E35-E992-43AF-915F-4B9B503F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B99E656-A3B3-47E1-B187-14E6503B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7758B7-0039-4FEB-983E-98B6EE1A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322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DE629-E307-4BD2-B9F8-952441D5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2DA082A-1B37-4005-A9DB-718D66D89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D9569E-07B9-4079-B232-6CB97AE3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692405-FBE7-422A-A8B5-B51F72B26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733D18-92A3-4531-8A65-17B6DE4A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542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8060E4-F497-4721-98A4-2BDB89153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E09C41-799E-4C68-9050-9313451D3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77DD4B-2002-4B39-A611-1A2CFC0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F8A07A-5E6D-48E1-9F01-41F167EB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64F0B1-700C-4E5F-AE0E-DBCE1CA0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197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A3964-C230-45B2-B20B-7318E74E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CD42F0-71B7-4938-97C3-13A4807A1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EEA39BA-EC6A-4DA4-A493-20AF77FB5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FD950A-D0FE-4BF3-82CF-6AC64132B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2656DC4-84BE-45EE-AF2F-B291C15F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091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70734-275C-422B-8902-4F072DD8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B23D36-57CA-412B-8775-A57A78DC7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29E73C-0B14-410B-A365-F8FDEFD5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B6B084-9B1F-4EF9-BA55-482B6FA3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435924-E6B9-403F-B0D9-A268E54C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086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9BA9E-4C56-4A9C-9F80-F97BCCEEF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B96C5E1-E423-41B3-A0CC-270FC8CA9A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B22FB25-C5A4-495A-A22E-A8ED4FD62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7931307-B939-4D0B-9159-FD39F4C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139D41-53D7-4733-BA4E-AB543A07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AD2FBC3-F9A7-4A2C-B2CE-0CE091C1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2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7D953-D8B7-42A0-A855-F042F562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868A74-F528-47B5-8BA1-23049EA89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291D1F0-2844-49B9-B3DB-3B31F210C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D1795B8-D12C-45FB-8833-591DA0661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D65CC2-9430-477E-9BCF-6479CD171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298E530-745E-4DB2-80A6-5EF44F7F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C351AC-3CA1-4E84-A851-E5619776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58FC524-245C-4E8D-8628-3C901BA3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38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86E69-4BA6-44B8-BD09-04E2FA82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A2D80F8-AB84-4378-89DA-AC0937E9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9050AC3-6E21-4849-94CD-D02DB5AE5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778ADBA-694B-4D06-9ECA-015FB9CD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162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99CAFB9-B0D9-4865-B927-381D4E08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784B151-F56A-453D-9111-C94955A1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1898639-9FE1-4C9C-867E-92D464CA3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722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5213C-DDB6-4E00-A098-16EEFAF1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F80581-1EB8-40A7-B40F-3873A29C5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DF5F7A-9654-4387-953A-52EF1861E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A4196-BB62-4F19-A59A-FA9A3AEB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C750C6-79B3-4B9B-9A35-98771205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D401C7-5601-4C2C-B84A-E0C438CF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4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A3C8A-F9AE-4BE8-ACC3-1B9A20CA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3CBFFD9-93A4-4C38-A20B-E690144272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3B97605-B8D8-4395-87F9-5B9634B8B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9AB2A9-83C2-4558-AD76-D5AC5123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A7904A8-40D4-4B4E-B06D-C60E36D06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765B71-2110-4C15-9925-DE9BF38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25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7799E3C-05D3-4631-89D6-6917D505D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0B4805-7382-4B84-B600-67AF978CE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8826CD-642B-4C90-BBAD-4C188FDD4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9464C-FF57-423A-AACD-0575DC924F82}" type="datetimeFigureOut">
              <a:rPr lang="uk-UA" smtClean="0"/>
              <a:t>17.02.2026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AB6761-4979-42F2-9264-9FCA2C7B0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C3332B3-1A70-4FF7-B1B9-80F19F62B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1434-105E-48DB-8007-C197617B03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147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4%D1%80%D0%B5%D0%B2%D0%BD%D0%B5%D0%B3%D1%80%D0%B5%D1%87%D0%B5%D1%81%D0%BA%D0%B8%D0%B9_%D1%8F%D0%B7%D1%8B%D0%B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4%D1%96%D0%B7%D0%B8%D0%BA" TargetMode="External"/><Relationship Id="rId3" Type="http://schemas.openxmlformats.org/officeDocument/2006/relationships/hyperlink" Target="https://uk.wikipedia.org/wiki/%D0%94%D0%B0%D0%B2%D0%BD%D1%8C%D0%BE%D0%B3%D1%80%D0%B5%D1%86%D1%8C%D0%BA%D0%B0_%D0%BC%D0%BE%D0%B2%D0%B0" TargetMode="External"/><Relationship Id="rId7" Type="http://schemas.openxmlformats.org/officeDocument/2006/relationships/hyperlink" Target="https://uk.wikipedia.org/wiki/%D0%9C%D0%B0%D1%82%D0%B5%D0%BC%D0%B0%D1%82%D0%B8%D0%BA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212_%D0%B4%D0%BE_%D0%BD._%D0%B5." TargetMode="External"/><Relationship Id="rId11" Type="http://schemas.openxmlformats.org/officeDocument/2006/relationships/hyperlink" Target="https://uk.wikipedia.org/wiki/%D0%90%D1%81%D1%82%D1%80%D0%BE%D0%BD%D0%BE%D0%BC" TargetMode="External"/><Relationship Id="rId5" Type="http://schemas.openxmlformats.org/officeDocument/2006/relationships/hyperlink" Target="https://uk.wikipedia.org/wiki/%D0%A1%D0%B8%D1%80%D0%B0%D0%BA%D1%83%D0%B7%D0%B8" TargetMode="External"/><Relationship Id="rId10" Type="http://schemas.openxmlformats.org/officeDocument/2006/relationships/hyperlink" Target="https://uk.wikipedia.org/wiki/%D0%92%D0%B8%D0%BD%D0%B0%D1%85%D1%96%D0%B4%D0%BD%D0%B8%D0%BA" TargetMode="External"/><Relationship Id="rId4" Type="http://schemas.openxmlformats.org/officeDocument/2006/relationships/hyperlink" Target="https://uk.wikipedia.org/wiki/287_%D0%B4%D0%BE_%D0%BD._%D0%B5." TargetMode="External"/><Relationship Id="rId9" Type="http://schemas.openxmlformats.org/officeDocument/2006/relationships/hyperlink" Target="https://uk.wikipedia.org/wiki/%D0%86%D0%BD%D0%B6%D0%B5%D0%BD%D0%B5%D1%8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4%D0%B0%D0%B2%D0%BD%D1%8C%D0%BE%D0%B3%D1%80%D0%B5%D1%86%D1%8C%D0%BA%D0%B0_%D0%BC%D0%BE%D0%B2%D0%B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4%D0%B0%D0%B2%D0%BD%D1%8C%D0%BE%D0%B3%D1%80%D0%B5%D1%86%D1%8C%D0%BA%D0%B0_%D0%BC%D0%BE%D0%B2%D0%B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uk.wikipedia.org/wiki/%D0%94%D0%B0%D0%B2%D0%BD%D1%8C%D0%BE%D0%B3%D1%80%D0%B5%D1%86%D1%8C%D0%BA%D0%B0_%D0%BC%D0%BE%D0%B2%D0%B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4%D0%B0%D0%B2%D0%BD%D1%8C%D0%BE%D0%B3%D1%80%D0%B5%D1%86%D1%8C%D0%BA%D0%B0_%D0%BC%D0%BE%D0%B2%D0%B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8%D0%BD%D0%B5%D0%BA%D0%BE%D0%B2%D1%96_%D0%BC%D0%B0%D1%88%D0%B8%D0%BD%D0%B8" TargetMode="External"/><Relationship Id="rId3" Type="http://schemas.openxmlformats.org/officeDocument/2006/relationships/hyperlink" Target="https://uk.wikipedia.org/wiki/%D0%94%D0%B0%D0%B2%D0%BD%D1%8C%D0%BE%D0%B3%D1%80%D0%B5%D1%86%D1%8C%D0%BA%D0%B0_%D0%BC%D0%BE%D0%B2%D0%B0" TargetMode="External"/><Relationship Id="rId7" Type="http://schemas.openxmlformats.org/officeDocument/2006/relationships/hyperlink" Target="https://uk.wikipedia.org/wiki/%D0%A8%D0%BD%D0%B5%D0%BA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9C%D0%B5%D1%85%D0%B0%D0%BD%D1%96%D0%B7%D0%BC" TargetMode="External"/><Relationship Id="rId5" Type="http://schemas.openxmlformats.org/officeDocument/2006/relationships/hyperlink" Target="https://uk.wikipedia.org/wiki/%D0%9C%D0%B0%D1%88%D0%B8%D0%BD%D0%B0" TargetMode="Externa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4%D0%B0%D0%B2%D0%BD%D1%8C%D0%BE%D0%B3%D1%80%D0%B5%D1%86%D1%8C%D0%BA%D0%B0_%D0%BC%D0%BE%D0%B2%D0%B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2%D0%BE%D1%81%D0%BA%D0%B0%D0%BD%D0%B0" TargetMode="External"/><Relationship Id="rId13" Type="http://schemas.openxmlformats.org/officeDocument/2006/relationships/hyperlink" Target="https://uk.wikipedia.org/wiki/%D0%86%D1%82%D0%B0%D0%BB%D1%96%D1%8F" TargetMode="External"/><Relationship Id="rId18" Type="http://schemas.openxmlformats.org/officeDocument/2006/relationships/hyperlink" Target="https://uk.wikipedia.org/wiki/%D0%9D%D0%B0%D1%83%D0%BA%D0%BE%D0%B2%D0%B5%D1%86%D1%8C" TargetMode="External"/><Relationship Id="rId26" Type="http://schemas.openxmlformats.org/officeDocument/2006/relationships/hyperlink" Target="https://uk.wikipedia.org/wiki/%D0%A3%D0%BD%D1%96%D0%B2%D0%B5%D1%80%D1%81%D0%B0%D0%BB%D1%8C%D0%BD%D0%B0_%D0%BB%D1%8E%D0%B4%D0%B8%D0%BD%D0%B0" TargetMode="External"/><Relationship Id="rId3" Type="http://schemas.openxmlformats.org/officeDocument/2006/relationships/hyperlink" Target="https://uk.wikipedia.org/wiki/%D0%86%D1%82%D0%B0%D0%BB%D1%96%D0%B9%D1%81%D1%8C%D0%BA%D0%B0_%D0%BC%D0%BE%D0%B2%D0%B0" TargetMode="External"/><Relationship Id="rId21" Type="http://schemas.openxmlformats.org/officeDocument/2006/relationships/hyperlink" Target="https://uk.wikipedia.org/wiki/%D0%92%D0%B8%D0%BD%D0%B0%D1%85%D1%96%D0%B4%D0%BD%D0%B8%D0%BA" TargetMode="External"/><Relationship Id="rId7" Type="http://schemas.openxmlformats.org/officeDocument/2006/relationships/hyperlink" Target="https://uk.wikipedia.org/wiki/%D0%A4%D0%BB%D0%BE%D1%80%D0%B5%D0%BD%D1%86%D1%96%D1%8F" TargetMode="External"/><Relationship Id="rId12" Type="http://schemas.openxmlformats.org/officeDocument/2006/relationships/hyperlink" Target="https://uk.wikipedia.org/wiki/%D0%90%D0%BC%D0%B1%D1%83%D0%B0%D0%B7" TargetMode="External"/><Relationship Id="rId17" Type="http://schemas.openxmlformats.org/officeDocument/2006/relationships/hyperlink" Target="https://uk.wikipedia.org/wiki/%D0%90%D1%80%D1%85%D1%96%D1%82%D0%B5%D0%BA%D1%82%D1%83%D1%80%D0%B0" TargetMode="External"/><Relationship Id="rId25" Type="http://schemas.openxmlformats.org/officeDocument/2006/relationships/hyperlink" Target="https://uk.wikipedia.org/wiki/%D0%92%D1%96%D0%B4%D1%80%D0%BE%D0%B4%D0%B6%D0%B5%D0%BD%D0%BD%D1%8F" TargetMode="External"/><Relationship Id="rId2" Type="http://schemas.openxmlformats.org/officeDocument/2006/relationships/image" Target="../media/image21.png"/><Relationship Id="rId16" Type="http://schemas.openxmlformats.org/officeDocument/2006/relationships/hyperlink" Target="https://uk.wikipedia.org/wiki/%D0%A1%D0%BA%D1%83%D0%BB%D1%8C%D0%BF%D1%82%D1%83%D1%80%D0%B0" TargetMode="External"/><Relationship Id="rId20" Type="http://schemas.openxmlformats.org/officeDocument/2006/relationships/hyperlink" Target="https://uk.wikipedia.org/wiki/%D0%9F%D1%80%D0%B8%D1%80%D0%BE%D0%B4%D0%BD%D0%B8%D1%87%D0%B0_%D1%96%D1%81%D1%82%D0%BE%D1%80%D1%96%D1%8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/index.php?title=%D0%90%D0%BD%D0%BA%27%D1%8F%D0%BD%D0%BE&amp;action=edit&amp;redlink=1" TargetMode="External"/><Relationship Id="rId11" Type="http://schemas.openxmlformats.org/officeDocument/2006/relationships/hyperlink" Target="https://uk.wikipedia.org/wiki/%D0%9A%D0%BB%D0%BE-%D0%9B%D1%8E%D1%81%D0%B5" TargetMode="External"/><Relationship Id="rId24" Type="http://schemas.openxmlformats.org/officeDocument/2006/relationships/hyperlink" Target="https://ru.wikipedia.org/wiki/%D0%92%D1%8B%D1%81%D0%BE%D0%BA%D0%BE%D0%B5_%D0%92%D0%BE%D0%B7%D1%80%D0%BE%D0%B6%D0%B4%D0%B5%D0%BD%D0%B8%D0%B5" TargetMode="External"/><Relationship Id="rId5" Type="http://schemas.openxmlformats.org/officeDocument/2006/relationships/hyperlink" Target="https://uk.wikipedia.org/wiki/1452" TargetMode="External"/><Relationship Id="rId15" Type="http://schemas.openxmlformats.org/officeDocument/2006/relationships/hyperlink" Target="https://uk.wikipedia.org/wiki/%D0%96%D0%B8%D0%B2%D0%BE%D0%BF%D0%B8%D1%81" TargetMode="External"/><Relationship Id="rId23" Type="http://schemas.openxmlformats.org/officeDocument/2006/relationships/hyperlink" Target="https://uk.wikipedia.org/wiki/%D0%9C%D1%83%D0%B7%D0%B8%D0%BA%D0%B0%D0%BD%D1%82" TargetMode="External"/><Relationship Id="rId10" Type="http://schemas.openxmlformats.org/officeDocument/2006/relationships/hyperlink" Target="https://uk.wikipedia.org/wiki/1519" TargetMode="External"/><Relationship Id="rId19" Type="http://schemas.openxmlformats.org/officeDocument/2006/relationships/hyperlink" Target="https://uk.wikipedia.org/wiki/%D0%90%D0%BD%D0%B0%D1%82%D0%BE%D0%BC%D1%96%D1%8F" TargetMode="External"/><Relationship Id="rId4" Type="http://schemas.openxmlformats.org/officeDocument/2006/relationships/hyperlink" Target="https://uk.wikipedia.org/wiki/15_%D0%BA%D0%B2%D1%96%D1%82%D0%BD%D1%8F" TargetMode="External"/><Relationship Id="rId9" Type="http://schemas.openxmlformats.org/officeDocument/2006/relationships/hyperlink" Target="https://uk.wikipedia.org/wiki/2_%D1%82%D1%80%D0%B0%D0%B2%D0%BD%D1%8F" TargetMode="External"/><Relationship Id="rId14" Type="http://schemas.openxmlformats.org/officeDocument/2006/relationships/hyperlink" Target="https://uk.wikipedia.org/wiki/%D0%A5%D1%83%D0%B4%D0%BE%D0%B6%D0%BD%D0%B8%D0%BA" TargetMode="External"/><Relationship Id="rId22" Type="http://schemas.openxmlformats.org/officeDocument/2006/relationships/hyperlink" Target="https://uk.wikipedia.org/wiki/%D0%9F%D0%B8%D1%81%D1%8C%D0%BC%D0%B5%D0%BD%D0%BD%D0%B8%D0%BA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4%D0%BB%D0%B0%D0%BC%D0%B0%D0%BD%D0%B4%D1%86%D1%96" TargetMode="External"/><Relationship Id="rId3" Type="http://schemas.openxmlformats.org/officeDocument/2006/relationships/hyperlink" Target="https://uk.wikipedia.org/wiki/%D0%9D%D1%96%D0%B4%D0%B5%D1%80%D0%BB%D0%B0%D0%BD%D0%B4%D1%81%D1%8C%D0%BA%D0%B0_%D0%BC%D0%BE%D0%B2%D0%B0" TargetMode="External"/><Relationship Id="rId7" Type="http://schemas.openxmlformats.org/officeDocument/2006/relationships/hyperlink" Target="https://uk.wikipedia.org/wiki/%D0%93%D0%B0%D0%B0%D0%B3%D0%B0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1620" TargetMode="External"/><Relationship Id="rId11" Type="http://schemas.openxmlformats.org/officeDocument/2006/relationships/hyperlink" Target="https://uk.wikipedia.org/wiki/%D0%92%D0%B8%D0%BD%D0%B0%D1%85%D1%96%D0%B4" TargetMode="External"/><Relationship Id="rId5" Type="http://schemas.openxmlformats.org/officeDocument/2006/relationships/hyperlink" Target="https://uk.wikipedia.org/wiki/%D0%91%D1%80%D1%8E%D0%B3%D0%B3%D0%B5" TargetMode="External"/><Relationship Id="rId10" Type="http://schemas.openxmlformats.org/officeDocument/2006/relationships/hyperlink" Target="https://uk.wikipedia.org/wiki/%D0%86%D0%BD%D0%B6%D0%B5%D0%BD%D0%B5%D1%80" TargetMode="External"/><Relationship Id="rId4" Type="http://schemas.openxmlformats.org/officeDocument/2006/relationships/hyperlink" Target="https://uk.wikipedia.org/wiki/1548" TargetMode="External"/><Relationship Id="rId9" Type="http://schemas.openxmlformats.org/officeDocument/2006/relationships/hyperlink" Target="https://uk.wikipedia.org/wiki/%D0%9C%D0%B0%D1%82%D0%B5%D0%BC%D0%B0%D1%82%D0%B8%D0%BA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2%D1%96%D0%B4%D1%80%D0%BE%D0%B4%D0%B6%D0%B5%D0%BD%D0%BD%D1%8F" TargetMode="External"/><Relationship Id="rId3" Type="http://schemas.openxmlformats.org/officeDocument/2006/relationships/hyperlink" Target="https://uk.wikipedia.org/wiki/%D0%86%D1%82%D0%B0%D0%BB%D1%96%D0%B9%D1%81%D1%8C%D0%BA%D0%B0_%D0%BC%D0%BE%D0%B2%D0%B0" TargetMode="External"/><Relationship Id="rId7" Type="http://schemas.openxmlformats.org/officeDocument/2006/relationships/hyperlink" Target="https://uk.wikipedia.org/wiki/1642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8_%D1%81%D1%96%D1%87%D0%BD%D1%8F" TargetMode="External"/><Relationship Id="rId5" Type="http://schemas.openxmlformats.org/officeDocument/2006/relationships/hyperlink" Target="https://uk.wikipedia.org/wiki/1564" TargetMode="External"/><Relationship Id="rId10" Type="http://schemas.openxmlformats.org/officeDocument/2006/relationships/hyperlink" Target="https://uk.wikipedia.org/wiki/%D0%93%D0%B0%D0%BB%D1%96%D0%BB%D0%B5%D0%BE_%D0%93%D0%B0%D0%BB%D1%96%D0%BB%D0%B5%D0%B9#cite_note-Einstein-4" TargetMode="External"/><Relationship Id="rId4" Type="http://schemas.openxmlformats.org/officeDocument/2006/relationships/hyperlink" Target="https://uk.wikipedia.org/wiki/15_%D0%BB%D1%8E%D1%82%D0%BE%D0%B3%D0%BE" TargetMode="External"/><Relationship Id="rId9" Type="http://schemas.openxmlformats.org/officeDocument/2006/relationships/hyperlink" Target="https://uk.wikipedia.org/wiki/%D0%A4%D1%96%D0%B7%D0%B8%D0%B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D0%BF%D1%80%D0%BE%D1%81%D1%82%D0%B8%D1%85+%D0%BC%D0%B5%D1%85%D0%B0%D0%BD%D1%96%D0%B7%D0%BC%D1%96%D0%B2&amp;client=firefox-b-d&amp;hs=uO29&amp;sca_esv=467342054b4434cd&amp;biw=1760&amp;bih=812&amp;sxsrf=ANbL-n5jslsOOAeb78OLLhXb_a4ei0ZLOQ%3A1771369480545&amp;ei=CPSUacSEIaD8wPAPib2tgAc&amp;ved=2ahUKEwiekf-P0uGSAxV0HBAIHYTsNqwQgK4QegYIAQgAEAQ&amp;uact=5&amp;oq=%D0%97%D0%BE%D0%BB%D0%BE%D1%82%D0%B5+%D0%BF%D1%80%D0%B0%D0%B2%D0%B8%D0%BB%D0%BE+%D0%BC%D0%B5%D1%85%D0%B0%D0%BD%D1%96%D0%BA%D0%B8&amp;gs_lp=Egxnd3Mtd2l6LXNlcnAiLNCX0L7Qu9C-0YLQtSDQv9GA0LDQstC40LvQviDQvNC10YXQsNC90ZbQutC4MgoQABiABBiKBRhDMgYQABgHGB4yBhAAGAcYHjIGEAAYBxgeMgYQABgHGB4yCBAAGAcYHhgKMgYQABgHGB4yBRAAGIAEMgYQABgHGB4yBhAAGAcYHkibEVDVBVjVBXABeAGQAQCYAVagAVaqAQExuAEDyAEA-AEBmAICoAJjwgIKEAAYRxjWBBiwA5gDAIgGAZAGApIHATKgB-UIsgcBMbgHXMIHAzItMsgHCYAIAQ&amp;sclient=gws-wiz-serp&amp;mstk=AUtExfA_d-Cziqcd3H6norSQH7hY5oS9s6gOtf96ftGf6e1A1jaKi8q3U0jmY8PvwlWH6AfxzyAKtCDgA-NS4-_z8yOvVLGvRzRE0D6PygNdIUtPLa7TUEOy26t54mIhdA8ebXA&amp;csui=3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86%D1%82%D0%B0%D0%BB%D1%96%D1%8F" TargetMode="External"/><Relationship Id="rId3" Type="http://schemas.openxmlformats.org/officeDocument/2006/relationships/hyperlink" Target="https://uk.wikipedia.org/wiki/%D0%86%D1%82%D0%B0%D0%BB%D1%96%D0%B9%D1%81%D1%8C%D0%BA%D0%B0_%D0%BC%D0%BE%D0%B2%D0%B0" TargetMode="External"/><Relationship Id="rId7" Type="http://schemas.openxmlformats.org/officeDocument/2006/relationships/hyperlink" Target="https://uk.wikipedia.org/wiki/1647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25_%D0%B6%D0%BE%D0%B2%D1%82%D0%BD%D1%8F" TargetMode="External"/><Relationship Id="rId5" Type="http://schemas.openxmlformats.org/officeDocument/2006/relationships/hyperlink" Target="https://uk.wikipedia.org/wiki/1608" TargetMode="External"/><Relationship Id="rId10" Type="http://schemas.openxmlformats.org/officeDocument/2006/relationships/hyperlink" Target="https://uk.wikipedia.org/wiki/%D0%9C%D0%B0%D1%82%D0%B5%D0%BC%D0%B0%D1%82%D0%B8%D0%BA" TargetMode="External"/><Relationship Id="rId4" Type="http://schemas.openxmlformats.org/officeDocument/2006/relationships/hyperlink" Target="https://uk.wikipedia.org/wiki/15_%D0%B6%D0%BE%D0%B2%D1%82%D0%BD%D1%8F" TargetMode="External"/><Relationship Id="rId9" Type="http://schemas.openxmlformats.org/officeDocument/2006/relationships/hyperlink" Target="https://uk.wikipedia.org/wiki/%D0%A4%D1%96%D0%B7%D0%B8%D0%B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1%D0%B0%D0%B4%D0%B8%D0%B1%D0%B0_%D0%92%D1%83%D0%BB%D1%81%D1%82%D0%BE%D1%80%D0%BF" TargetMode="External"/><Relationship Id="rId13" Type="http://schemas.openxmlformats.org/officeDocument/2006/relationships/hyperlink" Target="https://uk.wikipedia.org/wiki/%D0%9B%D0%BE%D0%BD%D0%B4%D0%BE%D0%BD" TargetMode="External"/><Relationship Id="rId18" Type="http://schemas.openxmlformats.org/officeDocument/2006/relationships/hyperlink" Target="https://uk.wikipedia.org/wiki/%D0%9F%D1%80%D0%B8%D1%80%D0%BE%D0%B4%D0%BD%D0%B8%D1%87%D1%96_%D0%BD%D0%B0%D1%83%D0%BA%D0%B8" TargetMode="External"/><Relationship Id="rId3" Type="http://schemas.openxmlformats.org/officeDocument/2006/relationships/hyperlink" Target="https://uk.wikipedia.org/wiki/%D0%A1%D0%B5%D1%80_(%D1%82%D0%B8%D1%82%D1%83%D0%BB)" TargetMode="External"/><Relationship Id="rId7" Type="http://schemas.openxmlformats.org/officeDocument/2006/relationships/hyperlink" Target="https://uk.wikipedia.org/wiki/1643" TargetMode="External"/><Relationship Id="rId12" Type="http://schemas.openxmlformats.org/officeDocument/2006/relationships/hyperlink" Target="https://uk.wikipedia.org/wiki/1727" TargetMode="External"/><Relationship Id="rId17" Type="http://schemas.openxmlformats.org/officeDocument/2006/relationships/hyperlink" Target="https://uk.wikipedia.org/wiki/%D0%9D%D0%B0%D1%83%D0%BA%D0%BE%D0%B2%D0%B5%D1%86%D1%8C" TargetMode="External"/><Relationship Id="rId2" Type="http://schemas.openxmlformats.org/officeDocument/2006/relationships/image" Target="../media/image25.jpeg"/><Relationship Id="rId16" Type="http://schemas.openxmlformats.org/officeDocument/2006/relationships/hyperlink" Target="https://uk.wikipedia.org/wiki/%D0%9A%D0%BE%D1%80%D0%BE%D0%BB%D1%96%D0%B2%D1%81%D1%82%D0%B2%D0%BE_%D0%92%D0%B5%D0%BB%D0%B8%D0%BA%D0%BE%D1%97_%D0%91%D1%80%D0%B8%D1%82%D0%B0%D0%BD%D1%96%D1%97" TargetMode="External"/><Relationship Id="rId20" Type="http://schemas.openxmlformats.org/officeDocument/2006/relationships/hyperlink" Target="https://uk.wikipedia.org/wiki/%D0%9C%D0%B0%D1%82%D0%B5%D0%BC%D0%B0%D1%82%D0%B8%D1%87%D0%BD%D0%B8%D0%B9_%D0%B0%D0%BD%D0%B0%D0%BB%D1%96%D0%B7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4_%D1%81%D1%96%D1%87%D0%BD%D1%8F" TargetMode="External"/><Relationship Id="rId11" Type="http://schemas.openxmlformats.org/officeDocument/2006/relationships/hyperlink" Target="https://uk.wikipedia.org/wiki/31_%D0%B1%D0%B5%D1%80%D0%B5%D0%B7%D0%BD%D1%8F" TargetMode="External"/><Relationship Id="rId5" Type="http://schemas.openxmlformats.org/officeDocument/2006/relationships/hyperlink" Target="https://uk.wikipedia.org/wiki/%D0%90%D0%BD%D0%B3%D0%BB%D1%96%D0%B9%D1%81%D1%8C%D0%BA%D0%B0_%D0%BC%D0%BE%D0%B2%D0%B0" TargetMode="External"/><Relationship Id="rId15" Type="http://schemas.openxmlformats.org/officeDocument/2006/relationships/hyperlink" Target="https://uk.wikipedia.org/wiki/%D0%90%D0%BD%D0%B3%D0%BB%D1%96%D1%8F" TargetMode="External"/><Relationship Id="rId10" Type="http://schemas.openxmlformats.org/officeDocument/2006/relationships/hyperlink" Target="https://uk.wikipedia.org/wiki/%D0%9A%D0%BE%D1%80%D0%BE%D0%BB%D1%96%D0%B2%D1%81%D1%82%D0%B2%D0%BE_%D0%90%D0%BD%D0%B3%D0%BB%D1%96%D1%8F" TargetMode="External"/><Relationship Id="rId19" Type="http://schemas.openxmlformats.org/officeDocument/2006/relationships/hyperlink" Target="https://uk.wikipedia.org/wiki/%D0%9A%D0%BB%D0%B0%D1%81%D0%B8%D1%87%D0%BD%D0%B0_%D1%84%D1%96%D0%B7%D0%B8%D0%BA%D0%B0" TargetMode="External"/><Relationship Id="rId4" Type="http://schemas.openxmlformats.org/officeDocument/2006/relationships/hyperlink" Target="https://uk.wikipedia.org/wiki/%D0%86%D1%81%D0%B0%D0%B0%D0%BA_%D0%9D%D1%8C%D1%8E%D1%82%D0%BE%D0%BD#cite_note-15" TargetMode="External"/><Relationship Id="rId9" Type="http://schemas.openxmlformats.org/officeDocument/2006/relationships/hyperlink" Target="https://uk.wikipedia.org/wiki/%D0%9B%D1%96%D0%BD%D0%BA%D0%BE%D0%BB%D1%8C%D0%BD%D1%88%D0%B8%D1%80" TargetMode="External"/><Relationship Id="rId14" Type="http://schemas.openxmlformats.org/officeDocument/2006/relationships/hyperlink" Target="https://uk.wikipedia.org/wiki/%D0%92%D0%B5%D0%BB%D0%B8%D0%BA%D0%B8%D0%B9_%D0%9B%D0%BE%D0%BD%D0%B4%D0%BE%D0%BD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662" TargetMode="External"/><Relationship Id="rId13" Type="http://schemas.openxmlformats.org/officeDocument/2006/relationships/hyperlink" Target="https://uk.wikipedia.org/wiki/%D0%9C%D0%B0%D1%82%D0%B5%D0%BC%D0%B0%D1%82%D0%B8%D0%BA" TargetMode="External"/><Relationship Id="rId3" Type="http://schemas.openxmlformats.org/officeDocument/2006/relationships/hyperlink" Target="https://uk.wikipedia.org/wiki/%D0%A4%D1%80%D0%B0%D0%BD%D1%86%D1%83%D0%B7%D1%8C%D0%BA%D0%B0_%D0%BC%D0%BE%D0%B2%D0%B0" TargetMode="External"/><Relationship Id="rId7" Type="http://schemas.openxmlformats.org/officeDocument/2006/relationships/hyperlink" Target="https://uk.wikipedia.org/wiki/19_%D1%81%D0%B5%D1%80%D0%BF%D0%BD%D1%8F" TargetMode="External"/><Relationship Id="rId12" Type="http://schemas.openxmlformats.org/officeDocument/2006/relationships/hyperlink" Target="https://uk.wikipedia.org/wiki/%D0%A4%D1%96%D0%B7%D0%B8%D0%BA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9A%D0%BB%D0%B5%D1%80%D0%BC%D0%BE%D0%BD-%D0%A4%D0%B5%D1%80%D1%80%D0%B0%D0%BD" TargetMode="External"/><Relationship Id="rId11" Type="http://schemas.openxmlformats.org/officeDocument/2006/relationships/hyperlink" Target="https://uk.wikipedia.org/wiki/%D0%9F%D0%B8%D1%81%D1%8C%D0%BC%D0%B5%D0%BD%D0%BD%D0%B8%D0%BA" TargetMode="External"/><Relationship Id="rId5" Type="http://schemas.openxmlformats.org/officeDocument/2006/relationships/hyperlink" Target="https://uk.wikipedia.org/wiki/1623" TargetMode="External"/><Relationship Id="rId10" Type="http://schemas.openxmlformats.org/officeDocument/2006/relationships/hyperlink" Target="https://uk.wikipedia.org/wiki/%D0%A4%D1%96%D0%BB%D0%BE%D1%81%D0%BE%D1%84" TargetMode="External"/><Relationship Id="rId4" Type="http://schemas.openxmlformats.org/officeDocument/2006/relationships/hyperlink" Target="https://uk.wikipedia.org/wiki/19_%D1%87%D0%B5%D1%80%D0%B2%D0%BD%D1%8F" TargetMode="External"/><Relationship Id="rId9" Type="http://schemas.openxmlformats.org/officeDocument/2006/relationships/hyperlink" Target="https://uk.wikipedia.org/wiki/%D0%9F%D0%B0%D1%80%D0%B8%D0%B6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8%D0%B2%D0%B5%D0%B9%D1%86%D0%B0%D1%80%D1%96%D1%8F" TargetMode="External"/><Relationship Id="rId3" Type="http://schemas.openxmlformats.org/officeDocument/2006/relationships/hyperlink" Target="https://uk.wikipedia.org/wiki/%D0%9D%D1%96%D0%BC%D0%B5%D1%86%D1%8C%D0%BA%D0%B0_%D0%BC%D0%BE%D0%B2%D0%B0" TargetMode="External"/><Relationship Id="rId7" Type="http://schemas.openxmlformats.org/officeDocument/2006/relationships/hyperlink" Target="https://uk.wikipedia.org/wiki/1782" TargetMode="External"/><Relationship Id="rId12" Type="http://schemas.openxmlformats.org/officeDocument/2006/relationships/hyperlink" Target="https://uk.wikipedia.org/wiki/%D0%97%D0%B0%D0%BA%D0%BE%D0%BD_%D0%91%D0%B5%D1%80%D0%BD%D1%83%D0%BB%D0%BB%D1%96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17_%D0%B1%D0%B5%D1%80%D0%B5%D0%B7%D0%BD%D1%8F" TargetMode="External"/><Relationship Id="rId11" Type="http://schemas.openxmlformats.org/officeDocument/2006/relationships/hyperlink" Target="https://uk.wikipedia.org/wiki/1738" TargetMode="External"/><Relationship Id="rId5" Type="http://schemas.openxmlformats.org/officeDocument/2006/relationships/hyperlink" Target="https://uk.wikipedia.org/wiki/1700" TargetMode="External"/><Relationship Id="rId10" Type="http://schemas.openxmlformats.org/officeDocument/2006/relationships/hyperlink" Target="https://uk.wikipedia.org/wiki/%D0%99%D0%BE%D0%B3%D0%B0%D0%BD%D0%BD_%D0%91%D0%B5%D1%80%D0%BD%D1%83%D0%BB%D0%BB%D1%96" TargetMode="External"/><Relationship Id="rId4" Type="http://schemas.openxmlformats.org/officeDocument/2006/relationships/hyperlink" Target="https://uk.wikipedia.org/wiki/8_%D0%BB%D1%8E%D1%82%D0%BE%D0%B3%D0%BE" TargetMode="External"/><Relationship Id="rId9" Type="http://schemas.openxmlformats.org/officeDocument/2006/relationships/hyperlink" Target="https://uk.wikipedia.org/wiki/%D0%9D%D0%B0%D1%83%D0%BA%D0%BE%D0%B2%D0%B5%D1%86%D1%8C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A%D0%B2%D0%B5%D0%B4%D1%83%D0%BA_%D0%B2_%D0%A1%D0%B5%D0%B3%D0%BE%D0%B2%D0%B8%D0%B8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0%B5%D0%B3%D0%BE%D0%B2%D1%96%D1%8F" TargetMode="External"/><Relationship Id="rId2" Type="http://schemas.openxmlformats.org/officeDocument/2006/relationships/hyperlink" Target="https://uk.wikipedia.org/wiki/%D0%90%D1%80%D0%BA%D0%B0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k.wikipedia.org/wiki/%D0%97%D0%B5%D0%BC%D0%BB%D0%B5%D1%82%D1%80%D1%83%D1%81" TargetMode="External"/><Relationship Id="rId4" Type="http://schemas.openxmlformats.org/officeDocument/2006/relationships/hyperlink" Target="https://uk.wikipedia.org/wiki/%D0%93%D1%80%D0%B0%D0%BD%D1%96%D1%8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4CAD9C-2D9E-4C8A-B56E-04AA1E7E7681}"/>
              </a:ext>
            </a:extLst>
          </p:cNvPr>
          <p:cNvSpPr txBox="1"/>
          <p:nvPr/>
        </p:nvSpPr>
        <p:spPr>
          <a:xfrm>
            <a:off x="914399" y="3069263"/>
            <a:ext cx="1044429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600" b="1" dirty="0"/>
              <a:t>от </a:t>
            </a:r>
            <a:r>
              <a:rPr lang="uk-UA" sz="6600" b="1" dirty="0" err="1">
                <a:hlinkClick r:id="rId2" tooltip="Древнегреческий язык"/>
              </a:rPr>
              <a:t>др</a:t>
            </a:r>
            <a:r>
              <a:rPr lang="uk-UA" sz="6600" b="1" dirty="0">
                <a:hlinkClick r:id="rId2" tooltip="Древнегреческий язык"/>
              </a:rPr>
              <a:t>.-</a:t>
            </a:r>
            <a:r>
              <a:rPr lang="uk-UA" sz="6600" b="1" dirty="0" err="1">
                <a:hlinkClick r:id="rId2" tooltip="Древнегреческий язык"/>
              </a:rPr>
              <a:t>греч</a:t>
            </a:r>
            <a:r>
              <a:rPr lang="uk-UA" sz="6600" b="1" dirty="0">
                <a:hlinkClick r:id="rId2" tooltip="Древнегреческий язык"/>
              </a:rPr>
              <a:t>.</a:t>
            </a:r>
            <a:r>
              <a:rPr lang="uk-UA" sz="6600" b="1" dirty="0"/>
              <a:t> </a:t>
            </a:r>
            <a:r>
              <a:rPr lang="el-GR" sz="6600" b="1" dirty="0">
                <a:effectLst/>
                <a:latin typeface="palatino linotype" panose="02040502050505030304" pitchFamily="18" charset="0"/>
              </a:rPr>
              <a:t>ὕδωρ</a:t>
            </a:r>
            <a:r>
              <a:rPr lang="el-GR" sz="6600" b="1" dirty="0"/>
              <a:t> — </a:t>
            </a:r>
            <a:r>
              <a:rPr lang="uk-UA" sz="6600" b="1" dirty="0">
                <a:solidFill>
                  <a:srgbClr val="FF0000"/>
                </a:solidFill>
              </a:rPr>
              <a:t>вода</a:t>
            </a:r>
            <a:r>
              <a:rPr lang="uk-UA" sz="6600" b="1" dirty="0"/>
              <a:t> </a:t>
            </a:r>
          </a:p>
          <a:p>
            <a:r>
              <a:rPr lang="uk-UA" sz="6600" b="1" dirty="0"/>
              <a:t>+</a:t>
            </a:r>
          </a:p>
          <a:p>
            <a:r>
              <a:rPr lang="uk-UA" sz="6600" b="1" dirty="0"/>
              <a:t> </a:t>
            </a:r>
            <a:r>
              <a:rPr lang="uk-UA" sz="6600" b="1" dirty="0" err="1">
                <a:hlinkClick r:id="rId2" tooltip="Древнегреческий язык"/>
              </a:rPr>
              <a:t>др</a:t>
            </a:r>
            <a:r>
              <a:rPr lang="uk-UA" sz="6600" b="1" dirty="0">
                <a:hlinkClick r:id="rId2" tooltip="Древнегреческий язык"/>
              </a:rPr>
              <a:t>.-</a:t>
            </a:r>
            <a:r>
              <a:rPr lang="uk-UA" sz="6600" b="1" dirty="0" err="1">
                <a:hlinkClick r:id="rId2" tooltip="Древнегреческий язык"/>
              </a:rPr>
              <a:t>греч</a:t>
            </a:r>
            <a:r>
              <a:rPr lang="uk-UA" sz="6600" b="1" dirty="0">
                <a:hlinkClick r:id="rId2" tooltip="Древнегреческий язык"/>
              </a:rPr>
              <a:t>.</a:t>
            </a:r>
            <a:r>
              <a:rPr lang="uk-UA" sz="6600" b="1" dirty="0"/>
              <a:t> </a:t>
            </a:r>
            <a:r>
              <a:rPr lang="el-GR" sz="6600" b="1" dirty="0">
                <a:effectLst/>
                <a:latin typeface="palatino linotype" panose="02040502050505030304" pitchFamily="18" charset="0"/>
              </a:rPr>
              <a:t>αὐλός</a:t>
            </a:r>
            <a:r>
              <a:rPr lang="el-GR" sz="6600" b="1" dirty="0"/>
              <a:t> — </a:t>
            </a:r>
            <a:r>
              <a:rPr lang="uk-UA" sz="6600" b="1" dirty="0">
                <a:solidFill>
                  <a:srgbClr val="FF0000"/>
                </a:solidFill>
              </a:rPr>
              <a:t>труба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44BD0-E25C-4D58-8D50-299159C05DF8}"/>
              </a:ext>
            </a:extLst>
          </p:cNvPr>
          <p:cNvSpPr txBox="1"/>
          <p:nvPr/>
        </p:nvSpPr>
        <p:spPr>
          <a:xfrm>
            <a:off x="492154" y="649416"/>
            <a:ext cx="112076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8000" dirty="0">
                <a:effectLst/>
                <a:latin typeface="palatino linotype" panose="02040502050505030304" pitchFamily="18" charset="0"/>
              </a:rPr>
              <a:t>ὑδραυλικός</a:t>
            </a:r>
            <a:r>
              <a:rPr lang="el-GR" sz="8000" dirty="0"/>
              <a:t> — </a:t>
            </a:r>
            <a:r>
              <a:rPr lang="uk-UA" sz="8000" dirty="0"/>
              <a:t>водяний; </a:t>
            </a:r>
          </a:p>
        </p:txBody>
      </p:sp>
    </p:spTree>
    <p:extLst>
      <p:ext uri="{BB962C8B-B14F-4D97-AF65-F5344CB8AC3E}">
        <p14:creationId xmlns:p14="http://schemas.microsoft.com/office/powerpoint/2010/main" val="1249846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Акведук у Сеговії. Карта розташування: Іспанія">
            <a:extLst>
              <a:ext uri="{FF2B5EF4-FFF2-40B4-BE49-F238E27FC236}">
                <a16:creationId xmlns:a16="http://schemas.microsoft.com/office/drawing/2014/main" id="{8702E1AB-B4AA-4465-8266-1F8B3716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05" y="264516"/>
            <a:ext cx="7583647" cy="64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Рукописні дані 2">
                <a:extLst>
                  <a:ext uri="{FF2B5EF4-FFF2-40B4-BE49-F238E27FC236}">
                    <a16:creationId xmlns:a16="http://schemas.microsoft.com/office/drawing/2014/main" id="{DCE6A6C6-23AB-4E35-8407-25F0E90267E4}"/>
                  </a:ext>
                </a:extLst>
              </p14:cNvPr>
              <p14:cNvContentPartPr/>
              <p14:nvPr/>
            </p14:nvContentPartPr>
            <p14:xfrm>
              <a:off x="5150550" y="2637667"/>
              <a:ext cx="360" cy="4680"/>
            </p14:xfrm>
          </p:contentPart>
        </mc:Choice>
        <mc:Fallback>
          <p:pic>
            <p:nvPicPr>
              <p:cNvPr id="3" name="Рукописні дані 2">
                <a:extLst>
                  <a:ext uri="{FF2B5EF4-FFF2-40B4-BE49-F238E27FC236}">
                    <a16:creationId xmlns:a16="http://schemas.microsoft.com/office/drawing/2014/main" id="{DCE6A6C6-23AB-4E35-8407-25F0E90267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7550" y="2575027"/>
                <a:ext cx="126000" cy="13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476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C8BC36-B0A2-4457-9AC7-EAB673BF517C}"/>
              </a:ext>
            </a:extLst>
          </p:cNvPr>
          <p:cNvSpPr txBox="1"/>
          <p:nvPr/>
        </p:nvSpPr>
        <p:spPr>
          <a:xfrm>
            <a:off x="637563" y="0"/>
            <a:ext cx="9125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Сантьяго-де-</a:t>
            </a:r>
            <a:r>
              <a:rPr lang="uk-UA" sz="4000" b="1" dirty="0" err="1">
                <a:solidFill>
                  <a:srgbClr val="FF0000"/>
                </a:solidFill>
              </a:rPr>
              <a:t>Керетаро</a:t>
            </a:r>
            <a:r>
              <a:rPr lang="uk-UA" sz="4000" b="1" dirty="0">
                <a:solidFill>
                  <a:srgbClr val="FF0000"/>
                </a:solidFill>
              </a:rPr>
              <a:t> (Мексика) </a:t>
            </a:r>
          </a:p>
        </p:txBody>
      </p:sp>
      <p:pic>
        <p:nvPicPr>
          <p:cNvPr id="12292" name="Picture 4" descr="5 найбільш захоплюючих акведуків">
            <a:extLst>
              <a:ext uri="{FF2B5EF4-FFF2-40B4-BE49-F238E27FC236}">
                <a16:creationId xmlns:a16="http://schemas.microsoft.com/office/drawing/2014/main" id="{A7DF12E1-FB57-462A-B962-397C580FF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707886"/>
            <a:ext cx="78105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92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501C0E2D-E17F-45EA-A769-61A9615A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60" y="501242"/>
            <a:ext cx="8475677" cy="63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F4D7E-CF0F-4254-9543-8A8B887DCA3E}"/>
              </a:ext>
            </a:extLst>
          </p:cNvPr>
          <p:cNvSpPr txBox="1"/>
          <p:nvPr/>
        </p:nvSpPr>
        <p:spPr>
          <a:xfrm>
            <a:off x="637563" y="0"/>
            <a:ext cx="9125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Сантьяго-де-</a:t>
            </a:r>
            <a:r>
              <a:rPr lang="uk-UA" sz="4000" b="1" dirty="0" err="1">
                <a:solidFill>
                  <a:srgbClr val="FF0000"/>
                </a:solidFill>
              </a:rPr>
              <a:t>Керетаро</a:t>
            </a:r>
            <a:r>
              <a:rPr lang="uk-UA" sz="4000" b="1" dirty="0">
                <a:solidFill>
                  <a:srgbClr val="FF0000"/>
                </a:solidFill>
              </a:rPr>
              <a:t> (Мексика) </a:t>
            </a:r>
          </a:p>
        </p:txBody>
      </p:sp>
    </p:spTree>
    <p:extLst>
      <p:ext uri="{BB962C8B-B14F-4D97-AF65-F5344CB8AC3E}">
        <p14:creationId xmlns:p14="http://schemas.microsoft.com/office/powerpoint/2010/main" val="2697379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4C5269-9FAD-4995-BDBD-F6430DF88A2A}"/>
              </a:ext>
            </a:extLst>
          </p:cNvPr>
          <p:cNvSpPr txBox="1"/>
          <p:nvPr/>
        </p:nvSpPr>
        <p:spPr>
          <a:xfrm>
            <a:off x="260059" y="595618"/>
            <a:ext cx="1136708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/>
              <a:t>В 1738 </a:t>
            </a:r>
            <a:r>
              <a:rPr lang="ru-RU" sz="5400" dirty="0" err="1"/>
              <a:t>році</a:t>
            </a:r>
            <a:r>
              <a:rPr lang="ru-RU" sz="5400" dirty="0"/>
              <a:t> акведук </a:t>
            </a:r>
            <a:r>
              <a:rPr lang="ru-RU" sz="5400" dirty="0" err="1"/>
              <a:t>побудував</a:t>
            </a:r>
            <a:r>
              <a:rPr lang="ru-RU" sz="5400" dirty="0"/>
              <a:t> </a:t>
            </a:r>
            <a:r>
              <a:rPr lang="ru-RU" sz="5400" dirty="0" err="1"/>
              <a:t>маркіз</a:t>
            </a:r>
            <a:r>
              <a:rPr lang="ru-RU" sz="5400" dirty="0"/>
              <a:t> Хуан </a:t>
            </a:r>
            <a:r>
              <a:rPr lang="ru-RU" sz="5400" dirty="0" err="1"/>
              <a:t>Антоніо</a:t>
            </a:r>
            <a:r>
              <a:rPr lang="ru-RU" sz="5400" dirty="0"/>
              <a:t> </a:t>
            </a:r>
            <a:r>
              <a:rPr lang="ru-RU" sz="5400" dirty="0" err="1"/>
              <a:t>Уррутіа</a:t>
            </a:r>
            <a:r>
              <a:rPr lang="ru-RU" sz="5400" dirty="0"/>
              <a:t>, </a:t>
            </a:r>
            <a:r>
              <a:rPr lang="ru-RU" sz="5400" dirty="0" err="1"/>
              <a:t>щоб</a:t>
            </a:r>
            <a:r>
              <a:rPr lang="ru-RU" sz="5400" dirty="0"/>
              <a:t> </a:t>
            </a:r>
            <a:r>
              <a:rPr lang="ru-RU" sz="5400" dirty="0" err="1"/>
              <a:t>забезпечити</a:t>
            </a:r>
            <a:r>
              <a:rPr lang="ru-RU" sz="5400" dirty="0"/>
              <a:t> </a:t>
            </a:r>
            <a:r>
              <a:rPr lang="ru-RU" sz="5400" dirty="0" err="1"/>
              <a:t>місто</a:t>
            </a:r>
            <a:r>
              <a:rPr lang="ru-RU" sz="5400" dirty="0"/>
              <a:t> водою. </a:t>
            </a:r>
            <a:r>
              <a:rPr lang="ru-RU" sz="5400" dirty="0" err="1"/>
              <a:t>Це</a:t>
            </a:r>
            <a:r>
              <a:rPr lang="ru-RU" sz="5400" dirty="0"/>
              <a:t> прекрасна </a:t>
            </a:r>
            <a:r>
              <a:rPr lang="ru-RU" sz="5400" dirty="0" err="1"/>
              <a:t>споруда</a:t>
            </a:r>
            <a:r>
              <a:rPr lang="ru-RU" sz="5400" dirty="0"/>
              <a:t>, </a:t>
            </a:r>
            <a:r>
              <a:rPr lang="ru-RU" sz="5400" b="1" dirty="0" err="1">
                <a:solidFill>
                  <a:srgbClr val="FF0000"/>
                </a:solidFill>
              </a:rPr>
              <a:t>довжина</a:t>
            </a:r>
            <a:r>
              <a:rPr lang="ru-RU" sz="5400" b="1" dirty="0">
                <a:solidFill>
                  <a:srgbClr val="FF0000"/>
                </a:solidFill>
              </a:rPr>
              <a:t> </a:t>
            </a:r>
            <a:r>
              <a:rPr lang="ru-RU" sz="5400" b="1" dirty="0" err="1">
                <a:solidFill>
                  <a:srgbClr val="FF0000"/>
                </a:solidFill>
              </a:rPr>
              <a:t>якого</a:t>
            </a:r>
            <a:r>
              <a:rPr lang="ru-RU" sz="5400" b="1" dirty="0">
                <a:solidFill>
                  <a:srgbClr val="FF0000"/>
                </a:solidFill>
              </a:rPr>
              <a:t> </a:t>
            </a:r>
            <a:r>
              <a:rPr lang="ru-RU" sz="5400" b="1" dirty="0" err="1">
                <a:solidFill>
                  <a:srgbClr val="FF0000"/>
                </a:solidFill>
              </a:rPr>
              <a:t>понад</a:t>
            </a:r>
            <a:r>
              <a:rPr lang="ru-RU" sz="5400" b="1" dirty="0">
                <a:solidFill>
                  <a:srgbClr val="FF0000"/>
                </a:solidFill>
              </a:rPr>
              <a:t> 1.2 </a:t>
            </a:r>
            <a:r>
              <a:rPr lang="ru-RU" sz="5400" b="1" dirty="0" err="1">
                <a:solidFill>
                  <a:srgbClr val="FF0000"/>
                </a:solidFill>
              </a:rPr>
              <a:t>кілометра</a:t>
            </a:r>
            <a:r>
              <a:rPr lang="ru-RU" sz="5400" dirty="0"/>
              <a:t>, </a:t>
            </a:r>
            <a:r>
              <a:rPr lang="ru-RU" sz="5400" dirty="0" err="1"/>
              <a:t>включає</a:t>
            </a:r>
            <a:r>
              <a:rPr lang="ru-RU" sz="5400" dirty="0"/>
              <a:t> в себе </a:t>
            </a:r>
            <a:r>
              <a:rPr lang="ru-RU" sz="5400" b="1" dirty="0">
                <a:solidFill>
                  <a:srgbClr val="FF0000"/>
                </a:solidFill>
              </a:rPr>
              <a:t>75 арок 20-метровою шириною </a:t>
            </a:r>
            <a:r>
              <a:rPr lang="ru-RU" sz="5400" dirty="0" err="1"/>
              <a:t>кожна</a:t>
            </a:r>
            <a:r>
              <a:rPr lang="ru-RU" sz="5400" dirty="0"/>
              <a:t>. </a:t>
            </a:r>
            <a:endParaRPr lang="uk-UA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84757-F4E8-4C2E-96C8-596891458B16}"/>
              </a:ext>
            </a:extLst>
          </p:cNvPr>
          <p:cNvSpPr txBox="1"/>
          <p:nvPr/>
        </p:nvSpPr>
        <p:spPr>
          <a:xfrm>
            <a:off x="637563" y="0"/>
            <a:ext cx="91251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Сантьяго-де-</a:t>
            </a:r>
            <a:r>
              <a:rPr lang="uk-UA" sz="4000" b="1" dirty="0" err="1">
                <a:solidFill>
                  <a:srgbClr val="FF0000"/>
                </a:solidFill>
              </a:rPr>
              <a:t>Керетаро</a:t>
            </a:r>
            <a:r>
              <a:rPr lang="uk-UA" sz="4000" b="1" dirty="0">
                <a:solidFill>
                  <a:srgbClr val="FF0000"/>
                </a:solidFill>
              </a:rPr>
              <a:t> (Мексика) </a:t>
            </a:r>
          </a:p>
        </p:txBody>
      </p:sp>
    </p:spTree>
    <p:extLst>
      <p:ext uri="{BB962C8B-B14F-4D97-AF65-F5344CB8AC3E}">
        <p14:creationId xmlns:p14="http://schemas.microsoft.com/office/powerpoint/2010/main" val="3504138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812CFE2-53FC-4A15-A344-517F79A7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50" y="543186"/>
            <a:ext cx="7608814" cy="570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9B273-9870-4BA6-BA79-ADB02F1C41FD}"/>
              </a:ext>
            </a:extLst>
          </p:cNvPr>
          <p:cNvSpPr txBox="1"/>
          <p:nvPr/>
        </p:nvSpPr>
        <p:spPr>
          <a:xfrm>
            <a:off x="304101" y="125727"/>
            <a:ext cx="609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Акведук «Орел» (Іспанія)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BB16D-747A-4871-B22A-184423D8C7AC}"/>
              </a:ext>
            </a:extLst>
          </p:cNvPr>
          <p:cNvSpPr txBox="1"/>
          <p:nvPr/>
        </p:nvSpPr>
        <p:spPr>
          <a:xfrm>
            <a:off x="304101" y="6211669"/>
            <a:ext cx="11725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Поява</a:t>
            </a:r>
            <a:r>
              <a:rPr lang="ru-RU" dirty="0"/>
              <a:t> </a:t>
            </a:r>
            <a:r>
              <a:rPr lang="ru-RU" dirty="0" err="1"/>
              <a:t>даного</a:t>
            </a:r>
            <a:r>
              <a:rPr lang="ru-RU" dirty="0"/>
              <a:t> акведука </a:t>
            </a:r>
            <a:r>
              <a:rPr lang="ru-RU" dirty="0" err="1"/>
              <a:t>датується</a:t>
            </a:r>
            <a:r>
              <a:rPr lang="ru-RU" dirty="0"/>
              <a:t> </a:t>
            </a:r>
            <a:r>
              <a:rPr lang="ru-RU" dirty="0" err="1"/>
              <a:t>орієнтовно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першим </a:t>
            </a:r>
            <a:r>
              <a:rPr lang="ru-RU" b="1" dirty="0" err="1">
                <a:solidFill>
                  <a:srgbClr val="FF0000"/>
                </a:solidFill>
              </a:rPr>
              <a:t>століттям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нашої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ери</a:t>
            </a:r>
            <a:r>
              <a:rPr lang="ru-RU" dirty="0"/>
              <a:t>.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«Орел» </a:t>
            </a:r>
            <a:r>
              <a:rPr lang="ru-RU" b="1" dirty="0">
                <a:solidFill>
                  <a:srgbClr val="FF0000"/>
                </a:solidFill>
              </a:rPr>
              <a:t>- </a:t>
            </a:r>
            <a:r>
              <a:rPr lang="ru-RU" b="1" dirty="0" err="1">
                <a:solidFill>
                  <a:srgbClr val="FF0000"/>
                </a:solidFill>
              </a:rPr>
              <a:t>найбільш</a:t>
            </a:r>
            <a:r>
              <a:rPr lang="ru-RU" b="1" dirty="0">
                <a:solidFill>
                  <a:srgbClr val="FF0000"/>
                </a:solidFill>
              </a:rPr>
              <a:t> складна </a:t>
            </a:r>
            <a:r>
              <a:rPr lang="ru-RU" b="1" dirty="0" err="1">
                <a:solidFill>
                  <a:srgbClr val="FF0000"/>
                </a:solidFill>
              </a:rPr>
              <a:t>римська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споруда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5515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B6B8F4-2B25-4B72-A7A7-A55171DFB74A}"/>
              </a:ext>
            </a:extLst>
          </p:cNvPr>
          <p:cNvSpPr txBox="1"/>
          <p:nvPr/>
        </p:nvSpPr>
        <p:spPr>
          <a:xfrm>
            <a:off x="179840" y="105022"/>
            <a:ext cx="11364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Акведук «</a:t>
            </a:r>
            <a:r>
              <a:rPr lang="uk-UA" sz="3200" b="1" dirty="0" err="1">
                <a:solidFill>
                  <a:srgbClr val="FF0000"/>
                </a:solidFill>
              </a:rPr>
              <a:t>Ванвителли</a:t>
            </a:r>
            <a:r>
              <a:rPr lang="uk-UA" sz="3200" b="1" dirty="0">
                <a:solidFill>
                  <a:srgbClr val="FF0000"/>
                </a:solidFill>
              </a:rPr>
              <a:t>» (</a:t>
            </a:r>
            <a:r>
              <a:rPr lang="uk-UA" sz="3200" b="1" dirty="0" err="1">
                <a:solidFill>
                  <a:srgbClr val="FF0000"/>
                </a:solidFill>
              </a:rPr>
              <a:t>Казерта</a:t>
            </a:r>
            <a:r>
              <a:rPr lang="uk-UA" sz="3200" b="1" dirty="0">
                <a:solidFill>
                  <a:srgbClr val="FF0000"/>
                </a:solidFill>
              </a:rPr>
              <a:t>, Італія) </a:t>
            </a:r>
          </a:p>
        </p:txBody>
      </p:sp>
      <p:pic>
        <p:nvPicPr>
          <p:cNvPr id="8194" name="Picture 2" descr="5 найбільш захоплюючих акведуків">
            <a:extLst>
              <a:ext uri="{FF2B5EF4-FFF2-40B4-BE49-F238E27FC236}">
                <a16:creationId xmlns:a16="http://schemas.microsoft.com/office/drawing/2014/main" id="{2EE4918F-B599-45EA-A6EB-02FDAF1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325" y="689797"/>
            <a:ext cx="781050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D5D2E-F80B-4410-83C9-2D99376E2DDF}"/>
              </a:ext>
            </a:extLst>
          </p:cNvPr>
          <p:cNvSpPr txBox="1"/>
          <p:nvPr/>
        </p:nvSpPr>
        <p:spPr>
          <a:xfrm>
            <a:off x="179840" y="5934670"/>
            <a:ext cx="12012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Король Карл VII наказав </a:t>
            </a:r>
            <a:r>
              <a:rPr lang="ru-RU" sz="2800" dirty="0" err="1"/>
              <a:t>архітектора</a:t>
            </a:r>
            <a:r>
              <a:rPr lang="ru-RU" sz="2800" dirty="0"/>
              <a:t> </a:t>
            </a:r>
            <a:r>
              <a:rPr lang="ru-RU" sz="2800" dirty="0" err="1"/>
              <a:t>Луїджі</a:t>
            </a:r>
            <a:r>
              <a:rPr lang="ru-RU" sz="2800" dirty="0"/>
              <a:t> </a:t>
            </a:r>
            <a:r>
              <a:rPr lang="ru-RU" sz="2800" dirty="0" err="1"/>
              <a:t>Ванвителли</a:t>
            </a:r>
            <a:r>
              <a:rPr lang="ru-RU" sz="2800" dirty="0"/>
              <a:t> </a:t>
            </a:r>
            <a:r>
              <a:rPr lang="ru-RU" sz="2800" dirty="0" err="1"/>
              <a:t>побудувати</a:t>
            </a:r>
            <a:r>
              <a:rPr lang="ru-RU" sz="2800" dirty="0"/>
              <a:t> акведук для </a:t>
            </a:r>
            <a:r>
              <a:rPr lang="ru-RU" sz="2800" dirty="0" err="1"/>
              <a:t>постачання</a:t>
            </a:r>
            <a:r>
              <a:rPr lang="ru-RU" sz="2800" dirty="0"/>
              <a:t> водою </a:t>
            </a:r>
            <a:r>
              <a:rPr lang="ru-RU" sz="2800" dirty="0" err="1"/>
              <a:t>свого</a:t>
            </a:r>
            <a:r>
              <a:rPr lang="ru-RU" sz="2800" dirty="0"/>
              <a:t> палацу в </a:t>
            </a:r>
            <a:r>
              <a:rPr lang="ru-RU" sz="2800" dirty="0" err="1"/>
              <a:t>місті</a:t>
            </a:r>
            <a:r>
              <a:rPr lang="ru-RU" sz="2800" dirty="0"/>
              <a:t> </a:t>
            </a:r>
            <a:r>
              <a:rPr lang="ru-RU" sz="2800" dirty="0" err="1"/>
              <a:t>Казерте</a:t>
            </a:r>
            <a:r>
              <a:rPr lang="ru-RU" sz="2800" dirty="0"/>
              <a:t>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51266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ED7F3A7-0FE4-4F8E-8A64-E4A5D863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90" y="125727"/>
            <a:ext cx="8254767" cy="548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F25ABB-28D8-4799-970D-A1CB531E73FC}"/>
              </a:ext>
            </a:extLst>
          </p:cNvPr>
          <p:cNvSpPr txBox="1"/>
          <p:nvPr/>
        </p:nvSpPr>
        <p:spPr>
          <a:xfrm>
            <a:off x="320878" y="125727"/>
            <a:ext cx="11004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Акведук </a:t>
            </a:r>
            <a:r>
              <a:rPr lang="ru-RU" sz="3200" b="1" dirty="0" err="1">
                <a:solidFill>
                  <a:srgbClr val="FF0000"/>
                </a:solidFill>
              </a:rPr>
              <a:t>Вільної</a:t>
            </a:r>
            <a:r>
              <a:rPr lang="ru-RU" sz="3200" b="1" dirty="0">
                <a:solidFill>
                  <a:srgbClr val="FF0000"/>
                </a:solidFill>
              </a:rPr>
              <a:t> Води (</a:t>
            </a:r>
            <a:r>
              <a:rPr lang="ru-RU" sz="3200" b="1" dirty="0" err="1">
                <a:solidFill>
                  <a:srgbClr val="FF0000"/>
                </a:solidFill>
              </a:rPr>
              <a:t>Лісабон</a:t>
            </a:r>
            <a:r>
              <a:rPr lang="ru-RU" sz="3200" b="1" dirty="0"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solidFill>
                  <a:srgbClr val="FF0000"/>
                </a:solidFill>
              </a:rPr>
              <a:t>Португалія</a:t>
            </a:r>
            <a:r>
              <a:rPr lang="ru-RU" sz="3200" b="1" dirty="0">
                <a:solidFill>
                  <a:srgbClr val="FF000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4674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5 найбільш захоплюючих акведуків">
            <a:extLst>
              <a:ext uri="{FF2B5EF4-FFF2-40B4-BE49-F238E27FC236}">
                <a16:creationId xmlns:a16="http://schemas.microsoft.com/office/drawing/2014/main" id="{AA2C21FB-EE8D-4EBA-A5D8-5D694A90F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14" y="125728"/>
            <a:ext cx="3491392" cy="262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F25ABB-28D8-4799-970D-A1CB531E73FC}"/>
              </a:ext>
            </a:extLst>
          </p:cNvPr>
          <p:cNvSpPr txBox="1"/>
          <p:nvPr/>
        </p:nvSpPr>
        <p:spPr>
          <a:xfrm>
            <a:off x="412107" y="685806"/>
            <a:ext cx="11004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Акведук </a:t>
            </a:r>
            <a:r>
              <a:rPr lang="ru-RU" sz="3200" b="1" dirty="0" err="1">
                <a:solidFill>
                  <a:srgbClr val="FF0000"/>
                </a:solidFill>
              </a:rPr>
              <a:t>Вільної</a:t>
            </a:r>
            <a:r>
              <a:rPr lang="ru-RU" sz="3200" b="1" dirty="0">
                <a:solidFill>
                  <a:srgbClr val="FF0000"/>
                </a:solidFill>
              </a:rPr>
              <a:t> Води (</a:t>
            </a:r>
            <a:r>
              <a:rPr lang="ru-RU" sz="3200" b="1" dirty="0" err="1">
                <a:solidFill>
                  <a:srgbClr val="FF0000"/>
                </a:solidFill>
              </a:rPr>
              <a:t>Лісабон</a:t>
            </a:r>
            <a:r>
              <a:rPr lang="ru-RU" sz="3200" b="1" dirty="0"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solidFill>
                  <a:srgbClr val="FF0000"/>
                </a:solidFill>
              </a:rPr>
              <a:t>Португалія</a:t>
            </a:r>
            <a:r>
              <a:rPr lang="ru-RU" sz="3200" b="1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E47C8-E5D3-48F3-9731-FEEB7AABF2E9}"/>
              </a:ext>
            </a:extLst>
          </p:cNvPr>
          <p:cNvSpPr txBox="1"/>
          <p:nvPr/>
        </p:nvSpPr>
        <p:spPr>
          <a:xfrm>
            <a:off x="192946" y="2415435"/>
            <a:ext cx="114425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 err="1"/>
              <a:t>Цей</a:t>
            </a:r>
            <a:r>
              <a:rPr lang="ru-RU" sz="3600" dirty="0"/>
              <a:t> акведук,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/>
              <a:t>складається</a:t>
            </a:r>
            <a:r>
              <a:rPr lang="ru-RU" sz="3600" dirty="0"/>
              <a:t> </a:t>
            </a:r>
            <a:r>
              <a:rPr lang="ru-RU" sz="3600" b="1" dirty="0">
                <a:solidFill>
                  <a:srgbClr val="FF0000"/>
                </a:solidFill>
              </a:rPr>
              <a:t>з 109 арок</a:t>
            </a:r>
            <a:r>
              <a:rPr lang="ru-RU" sz="3600" dirty="0"/>
              <a:t>, </a:t>
            </a:r>
            <a:r>
              <a:rPr lang="ru-RU" sz="3600" b="1" dirty="0" err="1">
                <a:solidFill>
                  <a:srgbClr val="FF0000"/>
                </a:solidFill>
              </a:rPr>
              <a:t>найвища</a:t>
            </a:r>
            <a:r>
              <a:rPr lang="ru-RU" sz="3600" b="1" dirty="0">
                <a:solidFill>
                  <a:srgbClr val="FF0000"/>
                </a:solidFill>
              </a:rPr>
              <a:t> з </a:t>
            </a:r>
            <a:r>
              <a:rPr lang="ru-RU" sz="3600" b="1" dirty="0" err="1">
                <a:solidFill>
                  <a:srgbClr val="FF0000"/>
                </a:solidFill>
              </a:rPr>
              <a:t>яких</a:t>
            </a:r>
            <a:r>
              <a:rPr lang="ru-RU" sz="3600" b="1" dirty="0">
                <a:solidFill>
                  <a:srgbClr val="FF0000"/>
                </a:solidFill>
              </a:rPr>
              <a:t> у </a:t>
            </a:r>
            <a:r>
              <a:rPr lang="ru-RU" sz="3600" b="1" dirty="0" err="1">
                <a:solidFill>
                  <a:srgbClr val="FF0000"/>
                </a:solidFill>
              </a:rPr>
              <a:t>висоту</a:t>
            </a:r>
            <a:r>
              <a:rPr lang="ru-RU" sz="3600" b="1" dirty="0">
                <a:solidFill>
                  <a:srgbClr val="FF0000"/>
                </a:solidFill>
              </a:rPr>
              <a:t> 65 </a:t>
            </a:r>
            <a:r>
              <a:rPr lang="ru-RU" sz="3600" b="1" dirty="0" err="1">
                <a:solidFill>
                  <a:srgbClr val="FF0000"/>
                </a:solidFill>
              </a:rPr>
              <a:t>метрів</a:t>
            </a:r>
            <a:r>
              <a:rPr lang="ru-RU" sz="3600" b="1" dirty="0">
                <a:solidFill>
                  <a:srgbClr val="FF0000"/>
                </a:solidFill>
              </a:rPr>
              <a:t>,</a:t>
            </a:r>
            <a:r>
              <a:rPr lang="ru-RU" sz="3600" dirty="0"/>
              <a:t> </a:t>
            </a:r>
            <a:r>
              <a:rPr lang="ru-RU" sz="3600" dirty="0" err="1"/>
              <a:t>був</a:t>
            </a:r>
            <a:r>
              <a:rPr lang="ru-RU" sz="3600" dirty="0"/>
              <a:t> </a:t>
            </a:r>
            <a:r>
              <a:rPr lang="ru-RU" sz="3600" dirty="0" err="1"/>
              <a:t>побудований</a:t>
            </a:r>
            <a:r>
              <a:rPr lang="ru-RU" sz="3600" dirty="0"/>
              <a:t> в </a:t>
            </a:r>
            <a:r>
              <a:rPr lang="ru-RU" sz="3600" b="1" dirty="0">
                <a:solidFill>
                  <a:srgbClr val="FF0000"/>
                </a:solidFill>
              </a:rPr>
              <a:t>18 </a:t>
            </a:r>
            <a:r>
              <a:rPr lang="ru-RU" sz="3600" b="1" dirty="0" err="1">
                <a:solidFill>
                  <a:srgbClr val="FF0000"/>
                </a:solidFill>
              </a:rPr>
              <a:t>столітті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dirty="0"/>
              <a:t>за наказом </a:t>
            </a:r>
            <a:r>
              <a:rPr lang="ru-RU" sz="3600" b="1" dirty="0" err="1"/>
              <a:t>його</a:t>
            </a:r>
            <a:r>
              <a:rPr lang="ru-RU" sz="3600" b="1" dirty="0"/>
              <a:t> </a:t>
            </a:r>
            <a:r>
              <a:rPr lang="ru-RU" sz="3600" b="1" dirty="0" err="1"/>
              <a:t>величності</a:t>
            </a:r>
            <a:r>
              <a:rPr lang="ru-RU" sz="3600" b="1" dirty="0"/>
              <a:t> Жуана V</a:t>
            </a:r>
            <a:r>
              <a:rPr lang="ru-RU" sz="3600" dirty="0"/>
              <a:t>. В </a:t>
            </a:r>
            <a:r>
              <a:rPr lang="ru-RU" sz="3600" dirty="0" err="1"/>
              <a:t>результаті</a:t>
            </a:r>
            <a:r>
              <a:rPr lang="ru-RU" sz="3600" dirty="0"/>
              <a:t>, </a:t>
            </a:r>
            <a:r>
              <a:rPr lang="ru-RU" sz="3600" dirty="0" err="1"/>
              <a:t>була</a:t>
            </a:r>
            <a:r>
              <a:rPr lang="ru-RU" sz="3600" dirty="0"/>
              <a:t> створена </a:t>
            </a:r>
            <a:r>
              <a:rPr lang="ru-RU" sz="3600" b="1" dirty="0">
                <a:solidFill>
                  <a:srgbClr val="FF0000"/>
                </a:solidFill>
              </a:rPr>
              <a:t>мережа </a:t>
            </a:r>
            <a:r>
              <a:rPr lang="ru-RU" sz="3600" b="1" dirty="0" err="1">
                <a:solidFill>
                  <a:srgbClr val="FF0000"/>
                </a:solidFill>
              </a:rPr>
              <a:t>водоканалів</a:t>
            </a:r>
            <a:r>
              <a:rPr lang="ru-RU" sz="3600" b="1" dirty="0">
                <a:solidFill>
                  <a:srgbClr val="FF0000"/>
                </a:solidFill>
              </a:rPr>
              <a:t>, </a:t>
            </a:r>
            <a:r>
              <a:rPr lang="ru-RU" sz="3600" b="1" dirty="0" err="1">
                <a:solidFill>
                  <a:srgbClr val="FF0000"/>
                </a:solidFill>
              </a:rPr>
              <a:t>що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простираються</a:t>
            </a:r>
            <a:r>
              <a:rPr lang="ru-RU" sz="3600" b="1" dirty="0">
                <a:solidFill>
                  <a:srgbClr val="FF0000"/>
                </a:solidFill>
              </a:rPr>
              <a:t> на 58 </a:t>
            </a:r>
            <a:r>
              <a:rPr lang="ru-RU" sz="3600" b="1" dirty="0" err="1">
                <a:solidFill>
                  <a:srgbClr val="FF0000"/>
                </a:solidFill>
              </a:rPr>
              <a:t>кілометрів</a:t>
            </a:r>
            <a:r>
              <a:rPr lang="ru-RU" sz="3600" dirty="0"/>
              <a:t>, а </a:t>
            </a:r>
            <a:r>
              <a:rPr lang="ru-RU" sz="3600" b="1" dirty="0" err="1">
                <a:solidFill>
                  <a:srgbClr val="0070C0"/>
                </a:solidFill>
              </a:rPr>
              <a:t>основний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проліт</a:t>
            </a:r>
            <a:r>
              <a:rPr lang="ru-RU" sz="3600" b="1" dirty="0">
                <a:solidFill>
                  <a:srgbClr val="0070C0"/>
                </a:solidFill>
              </a:rPr>
              <a:t> акведука </a:t>
            </a:r>
            <a:r>
              <a:rPr lang="ru-RU" sz="3600" b="1" dirty="0" err="1">
                <a:solidFill>
                  <a:srgbClr val="0070C0"/>
                </a:solidFill>
              </a:rPr>
              <a:t>Вільної</a:t>
            </a:r>
            <a:r>
              <a:rPr lang="ru-RU" sz="3600" b="1" dirty="0">
                <a:solidFill>
                  <a:srgbClr val="0070C0"/>
                </a:solidFill>
              </a:rPr>
              <a:t> Води досягав </a:t>
            </a:r>
            <a:r>
              <a:rPr lang="ru-RU" sz="3600" b="1" dirty="0" err="1">
                <a:solidFill>
                  <a:srgbClr val="0070C0"/>
                </a:solidFill>
              </a:rPr>
              <a:t>відстані</a:t>
            </a:r>
            <a:r>
              <a:rPr lang="ru-RU" sz="3600" b="1" dirty="0">
                <a:solidFill>
                  <a:srgbClr val="0070C0"/>
                </a:solidFill>
              </a:rPr>
              <a:t> 18 </a:t>
            </a:r>
            <a:r>
              <a:rPr lang="ru-RU" sz="3600" b="1" dirty="0" err="1">
                <a:solidFill>
                  <a:srgbClr val="0070C0"/>
                </a:solidFill>
              </a:rPr>
              <a:t>кілометрів</a:t>
            </a:r>
            <a:r>
              <a:rPr lang="ru-RU" sz="3600" dirty="0"/>
              <a:t>. В </a:t>
            </a:r>
            <a:r>
              <a:rPr lang="ru-RU" sz="3600" dirty="0" err="1"/>
              <a:t>цілому</a:t>
            </a:r>
            <a:r>
              <a:rPr lang="ru-RU" sz="3600" dirty="0"/>
              <a:t> ж </a:t>
            </a:r>
            <a:r>
              <a:rPr lang="ru-RU" sz="3600" dirty="0" err="1"/>
              <a:t>будову</a:t>
            </a:r>
            <a:r>
              <a:rPr lang="ru-RU" sz="3600" dirty="0"/>
              <a:t> стало одним з </a:t>
            </a:r>
            <a:r>
              <a:rPr lang="ru-RU" sz="3600" dirty="0" err="1"/>
              <a:t>головних</a:t>
            </a:r>
            <a:r>
              <a:rPr lang="ru-RU" sz="3600" dirty="0"/>
              <a:t> </a:t>
            </a:r>
            <a:r>
              <a:rPr lang="ru-RU" sz="3600" dirty="0" err="1"/>
              <a:t>досягнень</a:t>
            </a:r>
            <a:r>
              <a:rPr lang="ru-RU" sz="3600" dirty="0"/>
              <a:t> </a:t>
            </a:r>
            <a:r>
              <a:rPr lang="ru-RU" sz="3600" dirty="0" err="1"/>
              <a:t>португальських</a:t>
            </a:r>
            <a:r>
              <a:rPr lang="ru-RU" sz="3600" dirty="0"/>
              <a:t> </a:t>
            </a:r>
            <a:r>
              <a:rPr lang="ru-RU" sz="3600" dirty="0" err="1"/>
              <a:t>архітекторів</a:t>
            </a:r>
            <a:r>
              <a:rPr lang="ru-RU" sz="3600" dirty="0"/>
              <a:t> того </a:t>
            </a:r>
            <a:r>
              <a:rPr lang="ru-RU" sz="3600" dirty="0" err="1"/>
              <a:t>століття</a:t>
            </a:r>
            <a:r>
              <a:rPr lang="ru-RU" sz="3600" dirty="0"/>
              <a:t>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648098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D7D4F9-7FC6-44D2-B0A2-AD5BD1B1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95" y="0"/>
            <a:ext cx="4497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162623-8E98-4727-A888-B00C4FBCA73C}"/>
              </a:ext>
            </a:extLst>
          </p:cNvPr>
          <p:cNvSpPr txBox="1"/>
          <p:nvPr/>
        </p:nvSpPr>
        <p:spPr>
          <a:xfrm>
            <a:off x="203433" y="989630"/>
            <a:ext cx="609460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rgbClr val="FF0000"/>
                </a:solidFill>
              </a:rPr>
              <a:t>Архімед</a:t>
            </a:r>
            <a:r>
              <a:rPr lang="ru-RU" sz="4400" dirty="0"/>
              <a:t> (</a:t>
            </a:r>
            <a:r>
              <a:rPr lang="ru-RU" sz="4400" dirty="0">
                <a:hlinkClick r:id="rId3" tooltip="Давньогрецька мова"/>
              </a:rPr>
              <a:t>дав.-гр.</a:t>
            </a:r>
            <a:r>
              <a:rPr lang="ru-RU" sz="4400" dirty="0"/>
              <a:t> </a:t>
            </a:r>
            <a:r>
              <a:rPr lang="ru-RU" sz="4400" dirty="0">
                <a:effectLst/>
                <a:latin typeface="new athena unicode"/>
              </a:rPr>
              <a:t>᾽</a:t>
            </a:r>
            <a:r>
              <a:rPr lang="ru-RU" sz="4400" dirty="0" err="1">
                <a:effectLst/>
                <a:latin typeface="new athena unicode"/>
              </a:rPr>
              <a:t>Αρχιμήδης</a:t>
            </a:r>
            <a:r>
              <a:rPr lang="ru-RU" sz="4400" dirty="0"/>
              <a:t>; </a:t>
            </a:r>
            <a:r>
              <a:rPr lang="ru-RU" sz="4400" dirty="0" err="1"/>
              <a:t>близько</a:t>
            </a:r>
            <a:r>
              <a:rPr lang="ru-RU" sz="4400" dirty="0"/>
              <a:t> </a:t>
            </a:r>
            <a:r>
              <a:rPr lang="ru-RU" sz="4400" dirty="0">
                <a:hlinkClick r:id="rId4" tooltip="287 до н. е."/>
              </a:rPr>
              <a:t>287 до н. е.</a:t>
            </a:r>
            <a:r>
              <a:rPr lang="ru-RU" sz="4400" dirty="0"/>
              <a:t>, </a:t>
            </a:r>
            <a:r>
              <a:rPr lang="ru-RU" sz="4400" dirty="0" err="1">
                <a:hlinkClick r:id="rId5" tooltip="Сиракузи"/>
              </a:rPr>
              <a:t>Сиракузи</a:t>
            </a:r>
            <a:r>
              <a:rPr lang="ru-RU" sz="4400" dirty="0"/>
              <a:t> — </a:t>
            </a:r>
            <a:r>
              <a:rPr lang="ru-RU" sz="4400" dirty="0">
                <a:hlinkClick r:id="rId6" tooltip="212 до н. е."/>
              </a:rPr>
              <a:t>212 до н. е.</a:t>
            </a:r>
            <a:r>
              <a:rPr lang="ru-RU" sz="4400" dirty="0"/>
              <a:t>, </a:t>
            </a:r>
            <a:r>
              <a:rPr lang="ru-RU" sz="4400" dirty="0" err="1">
                <a:hlinkClick r:id="rId5" tooltip="Сиракузи"/>
              </a:rPr>
              <a:t>Сиракузи</a:t>
            </a:r>
            <a:r>
              <a:rPr lang="ru-RU" sz="4400" dirty="0"/>
              <a:t>) — </a:t>
            </a:r>
            <a:r>
              <a:rPr lang="ru-RU" sz="4400" dirty="0" err="1"/>
              <a:t>давньогрецький</a:t>
            </a:r>
            <a:r>
              <a:rPr lang="ru-RU" sz="4400" dirty="0"/>
              <a:t> </a:t>
            </a:r>
            <a:r>
              <a:rPr lang="ru-RU" sz="4400" dirty="0">
                <a:hlinkClick r:id="rId7" tooltip="Математик"/>
              </a:rPr>
              <a:t>математик</a:t>
            </a:r>
            <a:r>
              <a:rPr lang="ru-RU" sz="4400" dirty="0"/>
              <a:t>, </a:t>
            </a:r>
            <a:r>
              <a:rPr lang="ru-RU" sz="4400" dirty="0" err="1">
                <a:hlinkClick r:id="rId8" tooltip="Фізик"/>
              </a:rPr>
              <a:t>фізик</a:t>
            </a:r>
            <a:r>
              <a:rPr lang="ru-RU" sz="4400" dirty="0"/>
              <a:t>, </a:t>
            </a:r>
            <a:r>
              <a:rPr lang="ru-RU" sz="4400" dirty="0" err="1">
                <a:hlinkClick r:id="rId9" tooltip="Інженер"/>
              </a:rPr>
              <a:t>інженер</a:t>
            </a:r>
            <a:r>
              <a:rPr lang="ru-RU" sz="4400" dirty="0"/>
              <a:t>, </a:t>
            </a:r>
            <a:r>
              <a:rPr lang="ru-RU" sz="4400" dirty="0" err="1">
                <a:hlinkClick r:id="rId10" tooltip="Винахідник"/>
              </a:rPr>
              <a:t>винахідник</a:t>
            </a:r>
            <a:r>
              <a:rPr lang="ru-RU" sz="4400" dirty="0"/>
              <a:t> та </a:t>
            </a:r>
            <a:r>
              <a:rPr lang="ru-RU" sz="4400" dirty="0">
                <a:hlinkClick r:id="rId11" tooltip="Астроном"/>
              </a:rPr>
              <a:t>астроном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2369153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D7D4F9-7FC6-44D2-B0A2-AD5BD1B1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59" y="109057"/>
            <a:ext cx="1599151" cy="24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7A917-10B6-449F-9780-786B6075C900}"/>
              </a:ext>
            </a:extLst>
          </p:cNvPr>
          <p:cNvSpPr txBox="1"/>
          <p:nvPr/>
        </p:nvSpPr>
        <p:spPr>
          <a:xfrm>
            <a:off x="354434" y="0"/>
            <a:ext cx="925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FF0000"/>
                </a:solidFill>
              </a:rPr>
              <a:t>Архімед</a:t>
            </a:r>
            <a:r>
              <a:rPr lang="ru-RU" sz="4800" dirty="0"/>
              <a:t> (</a:t>
            </a:r>
            <a:r>
              <a:rPr lang="ru-RU" sz="4800" dirty="0">
                <a:hlinkClick r:id="rId3" tooltip="Давньогрецька мова"/>
              </a:rPr>
              <a:t>дав.-гр.</a:t>
            </a:r>
            <a:r>
              <a:rPr lang="ru-RU" sz="4800" dirty="0"/>
              <a:t> </a:t>
            </a:r>
            <a:r>
              <a:rPr lang="ru-RU" sz="4800" dirty="0">
                <a:effectLst/>
                <a:latin typeface="new athena unicode"/>
              </a:rPr>
              <a:t>᾽</a:t>
            </a:r>
            <a:r>
              <a:rPr lang="ru-RU" sz="4800" dirty="0" err="1">
                <a:effectLst/>
                <a:latin typeface="new athena unicode"/>
              </a:rPr>
              <a:t>Αρχιμήδης</a:t>
            </a:r>
            <a:r>
              <a:rPr lang="ru-RU" sz="4800" dirty="0"/>
              <a:t>;</a:t>
            </a:r>
            <a:endParaRPr lang="uk-UA" sz="4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3CEEC5-12BE-4550-8DD7-7982D03B0F6E}"/>
              </a:ext>
            </a:extLst>
          </p:cNvPr>
          <p:cNvSpPr txBox="1"/>
          <p:nvPr/>
        </p:nvSpPr>
        <p:spPr>
          <a:xfrm>
            <a:off x="215667" y="1140903"/>
            <a:ext cx="112940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400" dirty="0"/>
              <a:t>Ілюстрації з трудів Архімеда найчастіше зображують його геометричні та інженерні відкриття, </a:t>
            </a:r>
            <a:r>
              <a:rPr lang="uk-UA" sz="4400" b="1" dirty="0"/>
              <a:t>зокрема кулю, вписану в циліндр</a:t>
            </a:r>
            <a:r>
              <a:rPr lang="uk-UA" sz="4400" dirty="0"/>
              <a:t>, </a:t>
            </a:r>
            <a:r>
              <a:rPr lang="uk-UA" sz="4400" b="1" dirty="0">
                <a:solidFill>
                  <a:srgbClr val="FF0000"/>
                </a:solidFill>
              </a:rPr>
              <a:t>гвинт (</a:t>
            </a:r>
            <a:r>
              <a:rPr lang="uk-UA" sz="4400" b="1" dirty="0" err="1">
                <a:solidFill>
                  <a:srgbClr val="FF0000"/>
                </a:solidFill>
              </a:rPr>
              <a:t>архімедів</a:t>
            </a:r>
            <a:r>
              <a:rPr lang="uk-UA" sz="4400" b="1" dirty="0">
                <a:solidFill>
                  <a:srgbClr val="FF0000"/>
                </a:solidFill>
              </a:rPr>
              <a:t> гвинт) для підйому води</a:t>
            </a:r>
            <a:r>
              <a:rPr lang="uk-UA" sz="4400" dirty="0"/>
              <a:t>, </a:t>
            </a:r>
            <a:r>
              <a:rPr lang="uk-UA" sz="4400" b="1" dirty="0">
                <a:solidFill>
                  <a:srgbClr val="0070C0"/>
                </a:solidFill>
              </a:rPr>
              <a:t>важелі та систему блоків</a:t>
            </a:r>
          </a:p>
          <a:p>
            <a:r>
              <a:rPr lang="uk-UA" sz="4400" dirty="0"/>
              <a:t>. Вони демонструють основні закони </a:t>
            </a:r>
            <a:r>
              <a:rPr lang="uk-UA" sz="4400" b="1" dirty="0">
                <a:solidFill>
                  <a:srgbClr val="FF0000"/>
                </a:solidFill>
              </a:rPr>
              <a:t>гідростатики (закон Архімеда) та принципи рівноваги</a:t>
            </a:r>
            <a:r>
              <a:rPr lang="uk-UA" sz="4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4125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D51ED6-A0A3-4F6E-803D-2F5794DCD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0"/>
            <a:ext cx="441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95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D7D4F9-7FC6-44D2-B0A2-AD5BD1B1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59" y="109057"/>
            <a:ext cx="1599151" cy="24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7A917-10B6-449F-9780-786B6075C900}"/>
              </a:ext>
            </a:extLst>
          </p:cNvPr>
          <p:cNvSpPr txBox="1"/>
          <p:nvPr/>
        </p:nvSpPr>
        <p:spPr>
          <a:xfrm>
            <a:off x="354434" y="0"/>
            <a:ext cx="925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FF0000"/>
                </a:solidFill>
              </a:rPr>
              <a:t>Архімед</a:t>
            </a:r>
            <a:r>
              <a:rPr lang="ru-RU" sz="4800" dirty="0"/>
              <a:t> (</a:t>
            </a:r>
            <a:r>
              <a:rPr lang="ru-RU" sz="4800" dirty="0">
                <a:hlinkClick r:id="rId3" tooltip="Давньогрецька мова"/>
              </a:rPr>
              <a:t>дав.-гр.</a:t>
            </a:r>
            <a:r>
              <a:rPr lang="ru-RU" sz="4800" dirty="0"/>
              <a:t> </a:t>
            </a:r>
            <a:r>
              <a:rPr lang="ru-RU" sz="4800" dirty="0">
                <a:effectLst/>
                <a:latin typeface="new athena unicode"/>
              </a:rPr>
              <a:t>᾽</a:t>
            </a:r>
            <a:r>
              <a:rPr lang="ru-RU" sz="4800" dirty="0" err="1">
                <a:effectLst/>
                <a:latin typeface="new athena unicode"/>
              </a:rPr>
              <a:t>Αρχιμήδης</a:t>
            </a:r>
            <a:r>
              <a:rPr lang="ru-RU" sz="4800" dirty="0"/>
              <a:t>;</a:t>
            </a:r>
            <a:endParaRPr lang="uk-UA" sz="4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3CEEC5-12BE-4550-8DD7-7982D03B0F6E}"/>
              </a:ext>
            </a:extLst>
          </p:cNvPr>
          <p:cNvSpPr txBox="1"/>
          <p:nvPr/>
        </p:nvSpPr>
        <p:spPr>
          <a:xfrm>
            <a:off x="106610" y="1057013"/>
            <a:ext cx="1208539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/>
              <a:t>Ключові ілюстрації та концепції:</a:t>
            </a:r>
          </a:p>
          <a:p>
            <a:endParaRPr lang="uk-UA" sz="3200" dirty="0"/>
          </a:p>
          <a:p>
            <a:r>
              <a:rPr lang="uk-UA" sz="3200" dirty="0"/>
              <a:t>    </a:t>
            </a:r>
            <a:r>
              <a:rPr lang="uk-UA" sz="3200" b="1" dirty="0">
                <a:solidFill>
                  <a:schemeClr val="accent1"/>
                </a:solidFill>
              </a:rPr>
              <a:t>Куля та циліндр</a:t>
            </a:r>
            <a:r>
              <a:rPr lang="uk-UA" sz="3200" dirty="0"/>
              <a:t>: Знамените креслення, що ілюструє доведення Архімеда про те, що об'єм і площа поверхні кулі становлять</a:t>
            </a:r>
          </a:p>
          <a:p>
            <a:r>
              <a:rPr lang="uk-UA" sz="3200" dirty="0"/>
              <a:t>    від об'єму та поверхні циліндра.</a:t>
            </a:r>
          </a:p>
          <a:p>
            <a:r>
              <a:rPr lang="uk-UA" sz="3200" dirty="0"/>
              <a:t>    </a:t>
            </a:r>
            <a:r>
              <a:rPr lang="uk-UA" sz="3200" b="1" dirty="0" err="1">
                <a:solidFill>
                  <a:srgbClr val="FF0000"/>
                </a:solidFill>
              </a:rPr>
              <a:t>Архимедів</a:t>
            </a:r>
            <a:r>
              <a:rPr lang="uk-UA" sz="3200" b="1" dirty="0">
                <a:solidFill>
                  <a:srgbClr val="FF0000"/>
                </a:solidFill>
              </a:rPr>
              <a:t> гвинт</a:t>
            </a:r>
            <a:r>
              <a:rPr lang="uk-UA" sz="3200" dirty="0"/>
              <a:t>: Схема механізму для підйому води, яка використовувалася в іригації.</a:t>
            </a:r>
          </a:p>
          <a:p>
            <a:r>
              <a:rPr lang="uk-UA" sz="3200" dirty="0"/>
              <a:t>    </a:t>
            </a:r>
            <a:r>
              <a:rPr lang="uk-UA" sz="3200" b="1" dirty="0">
                <a:solidFill>
                  <a:srgbClr val="FF0000"/>
                </a:solidFill>
              </a:rPr>
              <a:t>Важелі та блоки</a:t>
            </a:r>
            <a:r>
              <a:rPr lang="uk-UA" sz="3200" dirty="0"/>
              <a:t>: Зображення, що пояснюють принцип дії важеля ("Дайте мені точку опори, і я переверну світ").</a:t>
            </a:r>
          </a:p>
          <a:p>
            <a:r>
              <a:rPr lang="uk-UA" sz="3200" dirty="0"/>
              <a:t>    Геометричні фігури: Ілюстрації до робіт з вимірювання площ криволінійних фігур (параболічний сегмент, спіралі)</a:t>
            </a:r>
          </a:p>
        </p:txBody>
      </p:sp>
    </p:spTree>
    <p:extLst>
      <p:ext uri="{BB962C8B-B14F-4D97-AF65-F5344CB8AC3E}">
        <p14:creationId xmlns:p14="http://schemas.microsoft.com/office/powerpoint/2010/main" val="398315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A7A917-10B6-449F-9780-786B6075C900}"/>
              </a:ext>
            </a:extLst>
          </p:cNvPr>
          <p:cNvSpPr txBox="1"/>
          <p:nvPr/>
        </p:nvSpPr>
        <p:spPr>
          <a:xfrm>
            <a:off x="354434" y="0"/>
            <a:ext cx="925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FF0000"/>
                </a:solidFill>
              </a:rPr>
              <a:t>Архімед</a:t>
            </a:r>
            <a:r>
              <a:rPr lang="ru-RU" sz="4800" dirty="0"/>
              <a:t> (</a:t>
            </a:r>
            <a:r>
              <a:rPr lang="ru-RU" sz="4800" dirty="0">
                <a:hlinkClick r:id="rId2" tooltip="Давньогрецька мова"/>
              </a:rPr>
              <a:t>дав.-гр.</a:t>
            </a:r>
            <a:r>
              <a:rPr lang="ru-RU" sz="4800" dirty="0"/>
              <a:t> </a:t>
            </a:r>
            <a:r>
              <a:rPr lang="ru-RU" sz="4800" dirty="0">
                <a:effectLst/>
                <a:latin typeface="new athena unicode"/>
              </a:rPr>
              <a:t>᾽</a:t>
            </a:r>
            <a:r>
              <a:rPr lang="ru-RU" sz="4800" dirty="0" err="1">
                <a:effectLst/>
                <a:latin typeface="new athena unicode"/>
              </a:rPr>
              <a:t>Αρχιμήδης</a:t>
            </a:r>
            <a:r>
              <a:rPr lang="ru-RU" sz="4800" dirty="0"/>
              <a:t>;</a:t>
            </a:r>
            <a:endParaRPr lang="uk-UA" sz="4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A9F8EF-377D-44DA-8B95-68E72A2DD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1904"/>
            <a:ext cx="10669185" cy="503017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DD7D4F9-7FC6-44D2-B0A2-AD5BD1B1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739" y="109057"/>
            <a:ext cx="1355871" cy="20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43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D7D4F9-7FC6-44D2-B0A2-AD5BD1B1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59" y="109057"/>
            <a:ext cx="1599151" cy="24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7A917-10B6-449F-9780-786B6075C900}"/>
              </a:ext>
            </a:extLst>
          </p:cNvPr>
          <p:cNvSpPr txBox="1"/>
          <p:nvPr/>
        </p:nvSpPr>
        <p:spPr>
          <a:xfrm>
            <a:off x="354434" y="0"/>
            <a:ext cx="925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FF0000"/>
                </a:solidFill>
              </a:rPr>
              <a:t>Архімед</a:t>
            </a:r>
            <a:r>
              <a:rPr lang="ru-RU" sz="4800" dirty="0"/>
              <a:t> (</a:t>
            </a:r>
            <a:r>
              <a:rPr lang="ru-RU" sz="4800" dirty="0">
                <a:hlinkClick r:id="rId3" tooltip="Давньогрецька мова"/>
              </a:rPr>
              <a:t>дав.-гр.</a:t>
            </a:r>
            <a:r>
              <a:rPr lang="ru-RU" sz="4800" dirty="0"/>
              <a:t> </a:t>
            </a:r>
            <a:r>
              <a:rPr lang="ru-RU" sz="4800" dirty="0">
                <a:effectLst/>
                <a:latin typeface="new athena unicode"/>
              </a:rPr>
              <a:t>᾽</a:t>
            </a:r>
            <a:r>
              <a:rPr lang="ru-RU" sz="4800" dirty="0" err="1">
                <a:effectLst/>
                <a:latin typeface="new athena unicode"/>
              </a:rPr>
              <a:t>Αρχιμήδης</a:t>
            </a:r>
            <a:r>
              <a:rPr lang="ru-RU" sz="4800" dirty="0"/>
              <a:t>;</a:t>
            </a:r>
            <a:endParaRPr lang="uk-UA" sz="4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3CEEC5-12BE-4550-8DD7-7982D03B0F6E}"/>
              </a:ext>
            </a:extLst>
          </p:cNvPr>
          <p:cNvSpPr txBox="1"/>
          <p:nvPr/>
        </p:nvSpPr>
        <p:spPr>
          <a:xfrm>
            <a:off x="106610" y="1057013"/>
            <a:ext cx="120853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/>
              <a:t>Ключові ілюстрації та концепції:</a:t>
            </a:r>
          </a:p>
          <a:p>
            <a:r>
              <a:rPr lang="uk-UA" sz="3200" b="1" dirty="0">
                <a:solidFill>
                  <a:srgbClr val="FF0000"/>
                </a:solidFill>
              </a:rPr>
              <a:t>Важелі та блоки</a:t>
            </a:r>
            <a:r>
              <a:rPr lang="uk-UA" sz="3200" dirty="0"/>
              <a:t>: Зображення, що пояснюють принцип дії важеля ("Дайте мені точку опори, і я переверну світ").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010C4-DBC4-4DE6-8C56-DF03F4330EC6}"/>
              </a:ext>
            </a:extLst>
          </p:cNvPr>
          <p:cNvSpPr txBox="1"/>
          <p:nvPr/>
        </p:nvSpPr>
        <p:spPr>
          <a:xfrm>
            <a:off x="8232746" y="2690336"/>
            <a:ext cx="3684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близько 287 до н. е.</a:t>
            </a:r>
            <a:br>
              <a:rPr lang="uk-UA" dirty="0"/>
            </a:br>
            <a:r>
              <a:rPr lang="uk-UA" dirty="0"/>
              <a:t>Сиракузи</a:t>
            </a:r>
          </a:p>
          <a:p>
            <a:r>
              <a:rPr lang="uk-UA" dirty="0"/>
              <a:t>212 до н. е.</a:t>
            </a:r>
            <a:br>
              <a:rPr lang="uk-UA" dirty="0"/>
            </a:br>
            <a:r>
              <a:rPr lang="uk-UA" dirty="0"/>
              <a:t>Сиракузи</a:t>
            </a:r>
            <a:br>
              <a:rPr lang="uk-UA" dirty="0"/>
            </a:br>
            <a:r>
              <a:rPr lang="uk-UA" dirty="0"/>
              <a:t>·вбитий римськими завойовниками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0C5595-E963-471D-922A-390C783D5566}"/>
              </a:ext>
            </a:extLst>
          </p:cNvPr>
          <p:cNvSpPr txBox="1"/>
          <p:nvPr/>
        </p:nvSpPr>
        <p:spPr>
          <a:xfrm>
            <a:off x="3768754" y="1561271"/>
            <a:ext cx="368486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9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348C9-B6AD-4E27-969F-FCE69DA913C0}"/>
              </a:ext>
            </a:extLst>
          </p:cNvPr>
          <p:cNvSpPr txBox="1"/>
          <p:nvPr/>
        </p:nvSpPr>
        <p:spPr>
          <a:xfrm>
            <a:off x="627077" y="4194398"/>
            <a:ext cx="99682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dirty="0"/>
              <a:t>Важелі: Архімед довів, що </a:t>
            </a:r>
            <a:r>
              <a:rPr lang="uk-UA" sz="4000" b="1" dirty="0">
                <a:solidFill>
                  <a:srgbClr val="FF0000"/>
                </a:solidFill>
              </a:rPr>
              <a:t>мала сила</a:t>
            </a:r>
            <a:r>
              <a:rPr lang="uk-UA" sz="4000" dirty="0"/>
              <a:t>, прикладена </a:t>
            </a:r>
            <a:r>
              <a:rPr lang="uk-UA" sz="4000" b="1" dirty="0">
                <a:solidFill>
                  <a:srgbClr val="FF0000"/>
                </a:solidFill>
              </a:rPr>
              <a:t>до довгого плеча</a:t>
            </a:r>
            <a:r>
              <a:rPr lang="uk-UA" sz="4000" dirty="0"/>
              <a:t>, може врівноважити </a:t>
            </a:r>
            <a:r>
              <a:rPr lang="uk-UA" sz="4000" b="1" dirty="0">
                <a:solidFill>
                  <a:srgbClr val="0070C0"/>
                </a:solidFill>
              </a:rPr>
              <a:t>велику силу на короткому плечі.</a:t>
            </a:r>
          </a:p>
        </p:txBody>
      </p:sp>
    </p:spTree>
    <p:extLst>
      <p:ext uri="{BB962C8B-B14F-4D97-AF65-F5344CB8AC3E}">
        <p14:creationId xmlns:p14="http://schemas.microsoft.com/office/powerpoint/2010/main" val="1125523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D7D4F9-7FC6-44D2-B0A2-AD5BD1B1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59" y="109057"/>
            <a:ext cx="1599151" cy="24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7A917-10B6-449F-9780-786B6075C900}"/>
              </a:ext>
            </a:extLst>
          </p:cNvPr>
          <p:cNvSpPr txBox="1"/>
          <p:nvPr/>
        </p:nvSpPr>
        <p:spPr>
          <a:xfrm>
            <a:off x="354434" y="0"/>
            <a:ext cx="925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FF0000"/>
                </a:solidFill>
              </a:rPr>
              <a:t>Архімед</a:t>
            </a:r>
            <a:r>
              <a:rPr lang="ru-RU" sz="4800" dirty="0"/>
              <a:t> (</a:t>
            </a:r>
            <a:r>
              <a:rPr lang="ru-RU" sz="4800" dirty="0">
                <a:hlinkClick r:id="rId3" tooltip="Давньогрецька мова"/>
              </a:rPr>
              <a:t>дав.-гр.</a:t>
            </a:r>
            <a:r>
              <a:rPr lang="ru-RU" sz="4800" dirty="0"/>
              <a:t> </a:t>
            </a:r>
            <a:r>
              <a:rPr lang="ru-RU" sz="4800" dirty="0">
                <a:effectLst/>
                <a:latin typeface="new athena unicode"/>
              </a:rPr>
              <a:t>᾽</a:t>
            </a:r>
            <a:r>
              <a:rPr lang="ru-RU" sz="4800" dirty="0" err="1">
                <a:effectLst/>
                <a:latin typeface="new athena unicode"/>
              </a:rPr>
              <a:t>Αρχιμήδης</a:t>
            </a:r>
            <a:r>
              <a:rPr lang="ru-RU" sz="4800" dirty="0"/>
              <a:t>;</a:t>
            </a:r>
            <a:endParaRPr lang="uk-UA" sz="4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3CEEC5-12BE-4550-8DD7-7982D03B0F6E}"/>
              </a:ext>
            </a:extLst>
          </p:cNvPr>
          <p:cNvSpPr txBox="1"/>
          <p:nvPr/>
        </p:nvSpPr>
        <p:spPr>
          <a:xfrm>
            <a:off x="106610" y="1057013"/>
            <a:ext cx="120853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/>
              <a:t>Ключові ілюстрації та концепції:</a:t>
            </a:r>
          </a:p>
          <a:p>
            <a:r>
              <a:rPr lang="uk-UA" sz="3200" b="1" dirty="0" err="1">
                <a:solidFill>
                  <a:srgbClr val="FF0000"/>
                </a:solidFill>
              </a:rPr>
              <a:t>Архимедів</a:t>
            </a:r>
            <a:r>
              <a:rPr lang="uk-UA" sz="3200" b="1" dirty="0">
                <a:solidFill>
                  <a:srgbClr val="FF0000"/>
                </a:solidFill>
              </a:rPr>
              <a:t> гвинт</a:t>
            </a:r>
            <a:r>
              <a:rPr lang="uk-UA" sz="3200" dirty="0"/>
              <a:t>: Схема механізму для підйому води, яка використовувалася в іригації.</a:t>
            </a:r>
          </a:p>
          <a:p>
            <a:r>
              <a:rPr lang="uk-UA" sz="3200" dirty="0"/>
              <a:t>    </a:t>
            </a:r>
          </a:p>
        </p:txBody>
      </p:sp>
      <p:pic>
        <p:nvPicPr>
          <p:cNvPr id="17412" name="Picture 4" descr="undefined">
            <a:extLst>
              <a:ext uri="{FF2B5EF4-FFF2-40B4-BE49-F238E27FC236}">
                <a16:creationId xmlns:a16="http://schemas.microsoft.com/office/drawing/2014/main" id="{021EF833-B891-486C-81C3-96655121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27" y="2612818"/>
            <a:ext cx="5931278" cy="396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228C92-A5CD-41F0-9EF5-F697845F9346}"/>
              </a:ext>
            </a:extLst>
          </p:cNvPr>
          <p:cNvSpPr txBox="1"/>
          <p:nvPr/>
        </p:nvSpPr>
        <p:spPr>
          <a:xfrm>
            <a:off x="5686600" y="2748016"/>
            <a:ext cx="611976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000" dirty="0"/>
              <a:t>Архімедів гвинт став прообразом для створення великої серії </a:t>
            </a:r>
            <a:r>
              <a:rPr lang="uk-UA" sz="3000" dirty="0">
                <a:hlinkClick r:id="rId5" tooltip="Машина"/>
              </a:rPr>
              <a:t>машин</a:t>
            </a:r>
            <a:r>
              <a:rPr lang="uk-UA" sz="3000" dirty="0"/>
              <a:t> і </a:t>
            </a:r>
            <a:r>
              <a:rPr lang="uk-UA" sz="3000" dirty="0">
                <a:hlinkClick r:id="rId6" tooltip="Механізм"/>
              </a:rPr>
              <a:t>механізмів</a:t>
            </a:r>
            <a:r>
              <a:rPr lang="uk-UA" sz="3000" dirty="0"/>
              <a:t> з різноманітним призначенням, в основі яких лежить вал з гвинтовою поверхнею, що отримав назву </a:t>
            </a:r>
            <a:r>
              <a:rPr lang="uk-UA" sz="3000" dirty="0">
                <a:hlinkClick r:id="rId7" tooltip="Шнек"/>
              </a:rPr>
              <a:t>«шнек»</a:t>
            </a:r>
            <a:r>
              <a:rPr lang="uk-UA" sz="3000" dirty="0"/>
              <a:t>, а машини, відповідно — </a:t>
            </a:r>
            <a:r>
              <a:rPr lang="uk-UA" sz="3000" dirty="0">
                <a:hlinkClick r:id="rId8" tooltip="Шнекові машини"/>
              </a:rPr>
              <a:t>«шнекові машини»</a:t>
            </a:r>
            <a:r>
              <a:rPr lang="uk-UA" sz="3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042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D7D4F9-7FC6-44D2-B0A2-AD5BD1B1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01" y="109057"/>
            <a:ext cx="869309" cy="132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7A917-10B6-449F-9780-786B6075C900}"/>
              </a:ext>
            </a:extLst>
          </p:cNvPr>
          <p:cNvSpPr txBox="1"/>
          <p:nvPr/>
        </p:nvSpPr>
        <p:spPr>
          <a:xfrm>
            <a:off x="354434" y="0"/>
            <a:ext cx="9250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FF0000"/>
                </a:solidFill>
              </a:rPr>
              <a:t>Архімед</a:t>
            </a:r>
            <a:r>
              <a:rPr lang="ru-RU" sz="4800" dirty="0"/>
              <a:t> (</a:t>
            </a:r>
            <a:r>
              <a:rPr lang="ru-RU" sz="4800" dirty="0">
                <a:hlinkClick r:id="rId3" tooltip="Давньогрецька мова"/>
              </a:rPr>
              <a:t>дав.-гр.</a:t>
            </a:r>
            <a:r>
              <a:rPr lang="ru-RU" sz="4800" dirty="0"/>
              <a:t> </a:t>
            </a:r>
            <a:r>
              <a:rPr lang="ru-RU" sz="4800" dirty="0">
                <a:effectLst/>
                <a:latin typeface="new athena unicode"/>
              </a:rPr>
              <a:t>᾽</a:t>
            </a:r>
            <a:r>
              <a:rPr lang="ru-RU" sz="4800" dirty="0" err="1">
                <a:effectLst/>
                <a:latin typeface="new athena unicode"/>
              </a:rPr>
              <a:t>Αρχιμήδης</a:t>
            </a:r>
            <a:r>
              <a:rPr lang="ru-RU" sz="4800" dirty="0"/>
              <a:t>;</a:t>
            </a:r>
            <a:endParaRPr lang="uk-UA" sz="4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E3CCB9-EB21-4764-84B7-2C76BCF3CFB2}"/>
              </a:ext>
            </a:extLst>
          </p:cNvPr>
          <p:cNvSpPr txBox="1"/>
          <p:nvPr/>
        </p:nvSpPr>
        <p:spPr>
          <a:xfrm>
            <a:off x="83891" y="830997"/>
            <a:ext cx="1201303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/>
              <a:t>Відома оповідь про те, як Архімед зумів визначити, </a:t>
            </a:r>
            <a:r>
              <a:rPr lang="uk-UA" sz="3200" b="1" dirty="0">
                <a:solidFill>
                  <a:srgbClr val="FF0000"/>
                </a:solidFill>
              </a:rPr>
              <a:t>чи зроблена корона сиракузького тирана </a:t>
            </a:r>
            <a:r>
              <a:rPr lang="uk-UA" sz="3200" b="1" dirty="0" err="1">
                <a:solidFill>
                  <a:srgbClr val="FF0000"/>
                </a:solidFill>
              </a:rPr>
              <a:t>Гієрона</a:t>
            </a:r>
            <a:r>
              <a:rPr lang="uk-UA" sz="3200" b="1" dirty="0">
                <a:solidFill>
                  <a:srgbClr val="FF0000"/>
                </a:solidFill>
              </a:rPr>
              <a:t> II з чистого золота </a:t>
            </a:r>
            <a:r>
              <a:rPr lang="uk-UA" sz="3200" dirty="0"/>
              <a:t>або ж ювелір підмішав значну кількість срібла. Питома вага золота на той час вже була відомою, але складність полягала в тому, щоб точно визначити </a:t>
            </a:r>
            <a:r>
              <a:rPr lang="uk-UA" sz="3200" b="1" dirty="0">
                <a:solidFill>
                  <a:srgbClr val="0070C0"/>
                </a:solidFill>
              </a:rPr>
              <a:t>об'єм корони, адже вона мала неправильну форму</a:t>
            </a:r>
            <a:r>
              <a:rPr lang="uk-UA" sz="3200" dirty="0"/>
              <a:t>. Архімед довгий час розмірковував над цим завданням. Зрештою, коли він приймав ванну, йому в голову прийшла блискуча ідея: занурюючи корону у воду, </a:t>
            </a:r>
            <a:r>
              <a:rPr lang="uk-UA" sz="3200" b="1" dirty="0">
                <a:solidFill>
                  <a:schemeClr val="accent1"/>
                </a:solidFill>
              </a:rPr>
              <a:t>можна визначити її об'єм, вимірявши об'єм витісненої нею води.</a:t>
            </a:r>
            <a:r>
              <a:rPr lang="uk-UA" sz="3200" dirty="0"/>
              <a:t> Згідно з легендою[9], Архімед вискочив голий на вулицю з криком «Еврика!» (дав.-гр. </a:t>
            </a:r>
            <a:r>
              <a:rPr lang="uk-UA" sz="3200" dirty="0" err="1"/>
              <a:t>εὕρηκ</a:t>
            </a:r>
            <a:r>
              <a:rPr lang="uk-UA" sz="3200" dirty="0"/>
              <a:t>α!), що означало буквально «Знайшов!». Так науковець відкрив основний закон гідростатики, нині знаний </a:t>
            </a:r>
            <a:r>
              <a:rPr lang="uk-UA" sz="3200" b="1" dirty="0">
                <a:solidFill>
                  <a:srgbClr val="FF0000"/>
                </a:solidFill>
              </a:rPr>
              <a:t>як закон Архімеда</a:t>
            </a:r>
            <a:r>
              <a:rPr lang="uk-UA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1441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8488902-215E-49C0-A014-D9882464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73" y="0"/>
            <a:ext cx="4786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B290DC-D322-4F21-B3B3-B48819F824CF}"/>
              </a:ext>
            </a:extLst>
          </p:cNvPr>
          <p:cNvSpPr txBox="1"/>
          <p:nvPr/>
        </p:nvSpPr>
        <p:spPr>
          <a:xfrm>
            <a:off x="346046" y="334966"/>
            <a:ext cx="60946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 err="1">
                <a:solidFill>
                  <a:srgbClr val="FF0000"/>
                </a:solidFill>
              </a:rPr>
              <a:t>Леона́рдо</a:t>
            </a:r>
            <a:r>
              <a:rPr lang="uk-UA" sz="2800" b="1" dirty="0">
                <a:solidFill>
                  <a:srgbClr val="FF0000"/>
                </a:solidFill>
              </a:rPr>
              <a:t> да </a:t>
            </a:r>
            <a:r>
              <a:rPr lang="uk-UA" sz="2800" b="1" dirty="0" err="1">
                <a:solidFill>
                  <a:srgbClr val="FF0000"/>
                </a:solidFill>
              </a:rPr>
              <a:t>Ві́нчі</a:t>
            </a:r>
            <a:r>
              <a:rPr lang="uk-UA" sz="2800" dirty="0">
                <a:solidFill>
                  <a:srgbClr val="FF0000"/>
                </a:solidFill>
              </a:rPr>
              <a:t> </a:t>
            </a:r>
            <a:r>
              <a:rPr lang="uk-UA" sz="2800" dirty="0"/>
              <a:t>(</a:t>
            </a:r>
            <a:r>
              <a:rPr lang="uk-UA" sz="2800" dirty="0" err="1">
                <a:hlinkClick r:id="rId3" tooltip="Італійська мова"/>
              </a:rPr>
              <a:t>італ</a:t>
            </a:r>
            <a:r>
              <a:rPr lang="uk-UA" sz="2800" dirty="0">
                <a:hlinkClick r:id="rId3" tooltip="Італійська мова"/>
              </a:rPr>
              <a:t>.</a:t>
            </a:r>
            <a:r>
              <a:rPr lang="uk-UA" sz="2800" dirty="0"/>
              <a:t> </a:t>
            </a:r>
            <a:r>
              <a:rPr lang="en-US" sz="2800" i="1" dirty="0"/>
              <a:t>Leonardo da Vinci</a:t>
            </a:r>
            <a:r>
              <a:rPr lang="en-US" sz="2800" dirty="0"/>
              <a:t>; </a:t>
            </a:r>
            <a:r>
              <a:rPr lang="en-US" sz="2800" dirty="0">
                <a:hlinkClick r:id="rId4" tooltip="15 квітня"/>
              </a:rPr>
              <a:t>15 </a:t>
            </a:r>
            <a:r>
              <a:rPr lang="uk-UA" sz="2800" dirty="0">
                <a:hlinkClick r:id="rId4" tooltip="15 квітня"/>
              </a:rPr>
              <a:t>квітня</a:t>
            </a:r>
            <a:r>
              <a:rPr lang="uk-UA" sz="2800" dirty="0"/>
              <a:t> </a:t>
            </a:r>
            <a:r>
              <a:rPr lang="uk-UA" sz="2800" dirty="0">
                <a:hlinkClick r:id="rId5" tooltip="1452"/>
              </a:rPr>
              <a:t>1452</a:t>
            </a:r>
            <a:r>
              <a:rPr lang="uk-UA" sz="2800" dirty="0"/>
              <a:t>, селище </a:t>
            </a:r>
            <a:r>
              <a:rPr lang="uk-UA" sz="2800" dirty="0" err="1">
                <a:hlinkClick r:id="rId6" tooltip="Анк'яно (ще не написана)"/>
              </a:rPr>
              <a:t>Анк'яно</a:t>
            </a:r>
            <a:r>
              <a:rPr lang="uk-UA" sz="2800" dirty="0"/>
              <a:t>, поблизу </a:t>
            </a:r>
            <a:r>
              <a:rPr lang="uk-UA" sz="2800" dirty="0">
                <a:hlinkClick r:id="rId7" tooltip="Флоренція"/>
              </a:rPr>
              <a:t>Флоренції</a:t>
            </a:r>
            <a:r>
              <a:rPr lang="uk-UA" sz="2800" dirty="0"/>
              <a:t> (</a:t>
            </a:r>
            <a:r>
              <a:rPr lang="uk-UA" sz="2800" dirty="0">
                <a:hlinkClick r:id="rId8" tooltip="Тоскана"/>
              </a:rPr>
              <a:t>Тоскана</a:t>
            </a:r>
            <a:r>
              <a:rPr lang="uk-UA" sz="2800" dirty="0"/>
              <a:t>) — </a:t>
            </a:r>
            <a:r>
              <a:rPr lang="uk-UA" sz="2800" dirty="0">
                <a:hlinkClick r:id="rId9" tooltip="2 травня"/>
              </a:rPr>
              <a:t>2 травня</a:t>
            </a:r>
            <a:r>
              <a:rPr lang="uk-UA" sz="2800" dirty="0"/>
              <a:t> </a:t>
            </a:r>
            <a:r>
              <a:rPr lang="uk-UA" sz="2800" dirty="0">
                <a:hlinkClick r:id="rId10" tooltip="1519"/>
              </a:rPr>
              <a:t>1519</a:t>
            </a:r>
            <a:r>
              <a:rPr lang="uk-UA" sz="2800" dirty="0"/>
              <a:t>, замок </a:t>
            </a:r>
            <a:r>
              <a:rPr lang="uk-UA" sz="2800" dirty="0" err="1">
                <a:hlinkClick r:id="rId11" tooltip="Кло-Люсе"/>
              </a:rPr>
              <a:t>Кло</a:t>
            </a:r>
            <a:r>
              <a:rPr lang="uk-UA" sz="2800" dirty="0">
                <a:hlinkClick r:id="rId11" tooltip="Кло-Люсе"/>
              </a:rPr>
              <a:t>-Люсе</a:t>
            </a:r>
            <a:r>
              <a:rPr lang="uk-UA" sz="2800" dirty="0"/>
              <a:t>, </a:t>
            </a:r>
            <a:r>
              <a:rPr lang="uk-UA" sz="2800" dirty="0" err="1">
                <a:hlinkClick r:id="rId12" tooltip="Амбуаз"/>
              </a:rPr>
              <a:t>Амбуаз</a:t>
            </a:r>
            <a:r>
              <a:rPr lang="uk-UA" sz="2800" dirty="0"/>
              <a:t>) — </a:t>
            </a:r>
            <a:r>
              <a:rPr lang="uk-UA" sz="2800" dirty="0">
                <a:hlinkClick r:id="rId13" tooltip="Італія"/>
              </a:rPr>
              <a:t>італійський</a:t>
            </a:r>
            <a:r>
              <a:rPr lang="uk-UA" sz="2800" dirty="0"/>
              <a:t> </a:t>
            </a:r>
            <a:r>
              <a:rPr lang="uk-UA" sz="2800" dirty="0">
                <a:hlinkClick r:id="rId14" tooltip="Художник"/>
              </a:rPr>
              <a:t>художник</a:t>
            </a:r>
            <a:r>
              <a:rPr lang="uk-UA" sz="2800" dirty="0"/>
              <a:t> (</a:t>
            </a:r>
            <a:r>
              <a:rPr lang="uk-UA" sz="2800" dirty="0">
                <a:hlinkClick r:id="rId15" tooltip="Живопис"/>
              </a:rPr>
              <a:t>живописець</a:t>
            </a:r>
            <a:r>
              <a:rPr lang="uk-UA" sz="2800" dirty="0"/>
              <a:t>, </a:t>
            </a:r>
            <a:r>
              <a:rPr lang="uk-UA" sz="2800" dirty="0">
                <a:hlinkClick r:id="rId16" tooltip="Скульптура"/>
              </a:rPr>
              <a:t>скульптор</a:t>
            </a:r>
            <a:r>
              <a:rPr lang="uk-UA" sz="2800" dirty="0"/>
              <a:t>, </a:t>
            </a:r>
            <a:r>
              <a:rPr lang="uk-UA" sz="2800" dirty="0">
                <a:hlinkClick r:id="rId17" tooltip="Архітектура"/>
              </a:rPr>
              <a:t>архітектор</a:t>
            </a:r>
            <a:r>
              <a:rPr lang="uk-UA" sz="2800" dirty="0"/>
              <a:t>) і </a:t>
            </a:r>
            <a:r>
              <a:rPr lang="uk-UA" sz="2800" dirty="0">
                <a:hlinkClick r:id="rId18" tooltip="Науковець"/>
              </a:rPr>
              <a:t>вчений</a:t>
            </a:r>
            <a:r>
              <a:rPr lang="uk-UA" sz="2800" dirty="0"/>
              <a:t> (</a:t>
            </a:r>
            <a:r>
              <a:rPr lang="uk-UA" sz="2800" dirty="0">
                <a:hlinkClick r:id="rId19" tooltip="Анатомія"/>
              </a:rPr>
              <a:t>анатом</a:t>
            </a:r>
            <a:r>
              <a:rPr lang="uk-UA" sz="2800" dirty="0"/>
              <a:t>, </a:t>
            </a:r>
            <a:r>
              <a:rPr lang="uk-UA" sz="2800" dirty="0">
                <a:hlinkClick r:id="rId20" tooltip="Природнича історія"/>
              </a:rPr>
              <a:t>натураліст</a:t>
            </a:r>
            <a:r>
              <a:rPr lang="uk-UA" sz="2800" dirty="0"/>
              <a:t>), </a:t>
            </a:r>
            <a:r>
              <a:rPr lang="uk-UA" sz="2800" dirty="0">
                <a:hlinkClick r:id="rId21" tooltip="Винахідник"/>
              </a:rPr>
              <a:t>винахідник</a:t>
            </a:r>
            <a:r>
              <a:rPr lang="uk-UA" sz="2800" dirty="0"/>
              <a:t>, </a:t>
            </a:r>
            <a:r>
              <a:rPr lang="uk-UA" sz="2800" dirty="0">
                <a:hlinkClick r:id="rId22" tooltip="Письменник"/>
              </a:rPr>
              <a:t>письменник</a:t>
            </a:r>
            <a:r>
              <a:rPr lang="uk-UA" sz="2800" dirty="0"/>
              <a:t>, </a:t>
            </a:r>
            <a:r>
              <a:rPr lang="uk-UA" sz="2800" dirty="0">
                <a:hlinkClick r:id="rId23" tooltip="Музикант"/>
              </a:rPr>
              <a:t>музикант</a:t>
            </a:r>
            <a:r>
              <a:rPr lang="uk-UA" sz="2800" dirty="0"/>
              <a:t>, один з найбільших представників мистецтва </a:t>
            </a:r>
            <a:r>
              <a:rPr lang="uk-UA" sz="2800" dirty="0">
                <a:hlinkClick r:id="rId24" tooltip="ru:Высокое Возрождение"/>
              </a:rPr>
              <a:t>Високого</a:t>
            </a:r>
            <a:r>
              <a:rPr lang="uk-UA" sz="2800" dirty="0"/>
              <a:t> </a:t>
            </a:r>
            <a:r>
              <a:rPr lang="uk-UA" sz="2800" dirty="0">
                <a:hlinkClick r:id="rId25" tooltip="Відродження"/>
              </a:rPr>
              <a:t>Відродження</a:t>
            </a:r>
            <a:r>
              <a:rPr lang="uk-UA" sz="2800" dirty="0"/>
              <a:t>, яскравий приклад </a:t>
            </a:r>
            <a:r>
              <a:rPr lang="uk-UA" sz="2800" dirty="0">
                <a:hlinkClick r:id="rId26" tooltip="Універсальна людина"/>
              </a:rPr>
              <a:t>«універсальної людини»</a:t>
            </a:r>
            <a:r>
              <a:rPr lang="uk-UA" sz="2800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96E0D-4AB9-4B4D-8131-F37E6B7AD2FB}"/>
              </a:ext>
            </a:extLst>
          </p:cNvPr>
          <p:cNvSpPr txBox="1"/>
          <p:nvPr/>
        </p:nvSpPr>
        <p:spPr>
          <a:xfrm>
            <a:off x="1436614" y="5597945"/>
            <a:ext cx="8420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</a:rPr>
              <a:t>Про рух та вимірювання води</a:t>
            </a:r>
          </a:p>
        </p:txBody>
      </p:sp>
    </p:spTree>
    <p:extLst>
      <p:ext uri="{BB962C8B-B14F-4D97-AF65-F5344CB8AC3E}">
        <p14:creationId xmlns:p14="http://schemas.microsoft.com/office/powerpoint/2010/main" val="559742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7724D3D-1420-43BB-8547-7A35003B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462" y="0"/>
            <a:ext cx="4972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8D119-9E80-47E1-8D9B-95C9E52FB794}"/>
              </a:ext>
            </a:extLst>
          </p:cNvPr>
          <p:cNvSpPr txBox="1"/>
          <p:nvPr/>
        </p:nvSpPr>
        <p:spPr>
          <a:xfrm>
            <a:off x="421547" y="813461"/>
            <a:ext cx="60946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 err="1">
                <a:solidFill>
                  <a:srgbClr val="FF0000"/>
                </a:solidFill>
              </a:rPr>
              <a:t>Сімо́н</a:t>
            </a:r>
            <a:r>
              <a:rPr lang="uk-UA" sz="4800" b="1" dirty="0">
                <a:solidFill>
                  <a:srgbClr val="FF0000"/>
                </a:solidFill>
              </a:rPr>
              <a:t> </a:t>
            </a:r>
            <a:r>
              <a:rPr lang="uk-UA" sz="4800" b="1" dirty="0" err="1">
                <a:solidFill>
                  <a:srgbClr val="FF0000"/>
                </a:solidFill>
              </a:rPr>
              <a:t>Сте́він</a:t>
            </a:r>
            <a:r>
              <a:rPr lang="uk-UA" sz="4800" dirty="0">
                <a:solidFill>
                  <a:srgbClr val="FF0000"/>
                </a:solidFill>
              </a:rPr>
              <a:t> </a:t>
            </a:r>
            <a:r>
              <a:rPr lang="uk-UA" sz="4800" dirty="0"/>
              <a:t>(</a:t>
            </a:r>
            <a:r>
              <a:rPr lang="uk-UA" sz="4800" dirty="0" err="1">
                <a:hlinkClick r:id="rId3" tooltip="Нідерландська мова"/>
              </a:rPr>
              <a:t>нід</a:t>
            </a:r>
            <a:r>
              <a:rPr lang="uk-UA" sz="4800" dirty="0">
                <a:hlinkClick r:id="rId3" tooltip="Нідерландська мова"/>
              </a:rPr>
              <a:t>.</a:t>
            </a:r>
            <a:r>
              <a:rPr lang="uk-UA" sz="4800" dirty="0"/>
              <a:t> </a:t>
            </a:r>
            <a:r>
              <a:rPr lang="en-US" sz="4800" i="1" dirty="0"/>
              <a:t>Simon Stevin</a:t>
            </a:r>
            <a:r>
              <a:rPr lang="en-US" sz="4800" dirty="0"/>
              <a:t>, </a:t>
            </a:r>
            <a:r>
              <a:rPr lang="uk-UA" sz="4800" dirty="0"/>
              <a:t>нар. </a:t>
            </a:r>
            <a:r>
              <a:rPr lang="uk-UA" sz="4800" dirty="0">
                <a:hlinkClick r:id="rId4" tooltip="1548"/>
              </a:rPr>
              <a:t>1548</a:t>
            </a:r>
            <a:r>
              <a:rPr lang="uk-UA" sz="4800" dirty="0"/>
              <a:t>, </a:t>
            </a:r>
            <a:r>
              <a:rPr lang="uk-UA" sz="4800" dirty="0" err="1">
                <a:hlinkClick r:id="rId5" tooltip="Брюгге"/>
              </a:rPr>
              <a:t>Брюгге</a:t>
            </a:r>
            <a:r>
              <a:rPr lang="uk-UA" sz="4800" dirty="0"/>
              <a:t> — </a:t>
            </a:r>
            <a:r>
              <a:rPr lang="uk-UA" sz="4800" dirty="0" err="1"/>
              <a:t>пом</a:t>
            </a:r>
            <a:r>
              <a:rPr lang="uk-UA" sz="4800" dirty="0"/>
              <a:t>. </a:t>
            </a:r>
            <a:r>
              <a:rPr lang="uk-UA" sz="4800" dirty="0">
                <a:hlinkClick r:id="rId6" tooltip="1620"/>
              </a:rPr>
              <a:t>1620</a:t>
            </a:r>
            <a:r>
              <a:rPr lang="uk-UA" sz="4800" dirty="0"/>
              <a:t>? </a:t>
            </a:r>
            <a:r>
              <a:rPr lang="uk-UA" sz="4800" dirty="0">
                <a:hlinkClick r:id="rId7" tooltip="Гаага"/>
              </a:rPr>
              <a:t>Гаага</a:t>
            </a:r>
            <a:r>
              <a:rPr lang="uk-UA" sz="4800" dirty="0"/>
              <a:t>) — </a:t>
            </a:r>
            <a:r>
              <a:rPr lang="uk-UA" sz="4800" dirty="0">
                <a:hlinkClick r:id="rId8" tooltip="Фламандці"/>
              </a:rPr>
              <a:t>фламандський</a:t>
            </a:r>
            <a:r>
              <a:rPr lang="uk-UA" sz="4800" dirty="0"/>
              <a:t> </a:t>
            </a:r>
            <a:r>
              <a:rPr lang="uk-UA" sz="4800" dirty="0">
                <a:hlinkClick r:id="rId9" tooltip="Математик"/>
              </a:rPr>
              <a:t>математик</a:t>
            </a:r>
            <a:r>
              <a:rPr lang="uk-UA" sz="4800" dirty="0"/>
              <a:t>-універсал, </a:t>
            </a:r>
            <a:r>
              <a:rPr lang="uk-UA" sz="4800" dirty="0">
                <a:hlinkClick r:id="rId10" tooltip="Інженер"/>
              </a:rPr>
              <a:t>інженер</a:t>
            </a:r>
            <a:r>
              <a:rPr lang="uk-UA" sz="4800" dirty="0"/>
              <a:t>-</a:t>
            </a:r>
            <a:r>
              <a:rPr lang="uk-UA" sz="4800" dirty="0">
                <a:hlinkClick r:id="rId11" tooltip="Винахід"/>
              </a:rPr>
              <a:t>винахідник</a:t>
            </a:r>
            <a:r>
              <a:rPr lang="uk-UA" sz="4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CBA00-FBB3-4707-A7B9-76FD2A4F191D}"/>
              </a:ext>
            </a:extLst>
          </p:cNvPr>
          <p:cNvSpPr txBox="1"/>
          <p:nvPr/>
        </p:nvSpPr>
        <p:spPr>
          <a:xfrm>
            <a:off x="2451682" y="6027003"/>
            <a:ext cx="8420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FF0000"/>
                </a:solidFill>
              </a:rPr>
              <a:t>Основи гідростатики</a:t>
            </a:r>
          </a:p>
        </p:txBody>
      </p:sp>
    </p:spTree>
    <p:extLst>
      <p:ext uri="{BB962C8B-B14F-4D97-AF65-F5344CB8AC3E}">
        <p14:creationId xmlns:p14="http://schemas.microsoft.com/office/powerpoint/2010/main" val="3326628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0279DF9-C092-47C6-9310-5F35E0A1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75" y="0"/>
            <a:ext cx="5591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01E20-E66A-4EA7-B8C9-10B19C5ADE58}"/>
              </a:ext>
            </a:extLst>
          </p:cNvPr>
          <p:cNvSpPr txBox="1"/>
          <p:nvPr/>
        </p:nvSpPr>
        <p:spPr>
          <a:xfrm>
            <a:off x="228600" y="330852"/>
            <a:ext cx="609460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 err="1">
                <a:solidFill>
                  <a:srgbClr val="FF0000"/>
                </a:solidFill>
              </a:rPr>
              <a:t>Галіле́о</a:t>
            </a:r>
            <a:r>
              <a:rPr lang="uk-UA" sz="3200" b="1" dirty="0">
                <a:solidFill>
                  <a:srgbClr val="FF0000"/>
                </a:solidFill>
              </a:rPr>
              <a:t> ді </a:t>
            </a:r>
            <a:r>
              <a:rPr lang="uk-UA" sz="3200" b="1" dirty="0" err="1">
                <a:solidFill>
                  <a:srgbClr val="FF0000"/>
                </a:solidFill>
              </a:rPr>
              <a:t>Вінче́нцо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 err="1">
                <a:solidFill>
                  <a:srgbClr val="FF0000"/>
                </a:solidFill>
              </a:rPr>
              <a:t>Бонаю́ті</a:t>
            </a:r>
            <a:r>
              <a:rPr lang="uk-UA" sz="3200" b="1" dirty="0">
                <a:solidFill>
                  <a:srgbClr val="FF0000"/>
                </a:solidFill>
              </a:rPr>
              <a:t> де </a:t>
            </a:r>
            <a:r>
              <a:rPr lang="uk-UA" sz="3200" b="1" dirty="0" err="1">
                <a:solidFill>
                  <a:srgbClr val="FF0000"/>
                </a:solidFill>
              </a:rPr>
              <a:t>Галіле́й</a:t>
            </a:r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dirty="0"/>
              <a:t>(</a:t>
            </a:r>
            <a:r>
              <a:rPr lang="uk-UA" sz="3200" dirty="0" err="1">
                <a:hlinkClick r:id="rId3" tooltip="Італійська мова"/>
              </a:rPr>
              <a:t>італ</a:t>
            </a:r>
            <a:r>
              <a:rPr lang="uk-UA" sz="3200" dirty="0">
                <a:hlinkClick r:id="rId3" tooltip="Італійська мова"/>
              </a:rPr>
              <a:t>.</a:t>
            </a:r>
            <a:r>
              <a:rPr lang="uk-UA" sz="3200" dirty="0"/>
              <a:t> </a:t>
            </a:r>
            <a:r>
              <a:rPr lang="en-US" sz="3200" i="1" dirty="0"/>
              <a:t>Galileo di Vincenzo </a:t>
            </a:r>
            <a:r>
              <a:rPr lang="en-US" sz="3200" i="1" dirty="0" err="1"/>
              <a:t>Bonaiuti</a:t>
            </a:r>
            <a:r>
              <a:rPr lang="en-US" sz="3200" i="1" dirty="0"/>
              <a:t> de 'Galilei</a:t>
            </a:r>
            <a:r>
              <a:rPr lang="en-US" sz="3200" dirty="0"/>
              <a:t>; </a:t>
            </a:r>
            <a:r>
              <a:rPr lang="en-US" sz="3200" dirty="0">
                <a:hlinkClick r:id="rId4" tooltip="15 лютого"/>
              </a:rPr>
              <a:t>15 </a:t>
            </a:r>
            <a:r>
              <a:rPr lang="uk-UA" sz="3200" dirty="0">
                <a:hlinkClick r:id="rId4" tooltip="15 лютого"/>
              </a:rPr>
              <a:t>лютого</a:t>
            </a:r>
            <a:r>
              <a:rPr lang="uk-UA" sz="3200" dirty="0"/>
              <a:t> </a:t>
            </a:r>
            <a:r>
              <a:rPr lang="uk-UA" sz="3200" dirty="0">
                <a:hlinkClick r:id="rId5" tooltip="1564"/>
              </a:rPr>
              <a:t>1564</a:t>
            </a:r>
            <a:r>
              <a:rPr lang="uk-UA" sz="3200" dirty="0"/>
              <a:t> — </a:t>
            </a:r>
            <a:r>
              <a:rPr lang="uk-UA" sz="3200" dirty="0">
                <a:hlinkClick r:id="rId6" tooltip="8 січня"/>
              </a:rPr>
              <a:t>8 січня</a:t>
            </a:r>
            <a:r>
              <a:rPr lang="uk-UA" sz="3200" dirty="0"/>
              <a:t> </a:t>
            </a:r>
            <a:r>
              <a:rPr lang="uk-UA" sz="3200" dirty="0">
                <a:hlinkClick r:id="rId7" tooltip="1642"/>
              </a:rPr>
              <a:t>1642</a:t>
            </a:r>
            <a:r>
              <a:rPr lang="uk-UA" sz="3200" dirty="0"/>
              <a:t>) — італійський мислитель </a:t>
            </a:r>
            <a:r>
              <a:rPr lang="uk-UA" sz="3200" dirty="0">
                <a:hlinkClick r:id="rId8" tooltip="Відродження"/>
              </a:rPr>
              <a:t>епохи Відродження</a:t>
            </a:r>
            <a:r>
              <a:rPr lang="uk-UA" sz="3200" dirty="0"/>
              <a:t>, засновник класичної механіки, </a:t>
            </a:r>
            <a:r>
              <a:rPr lang="uk-UA" sz="3200" dirty="0">
                <a:hlinkClick r:id="rId9" tooltip="Фізик"/>
              </a:rPr>
              <a:t>фізик</a:t>
            </a:r>
            <a:r>
              <a:rPr lang="uk-UA" sz="3200" dirty="0"/>
              <a:t>, астроном, математик, … один із засновників експериментально-теоретичного природознавства</a:t>
            </a:r>
            <a:r>
              <a:rPr lang="uk-UA" sz="3200" baseline="30000" dirty="0">
                <a:hlinkClick r:id="rId10"/>
              </a:rPr>
              <a:t>[4]</a:t>
            </a:r>
            <a:r>
              <a:rPr lang="uk-UA" sz="32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D87F5-5AE9-4338-9B9C-C4E491D3C69A}"/>
              </a:ext>
            </a:extLst>
          </p:cNvPr>
          <p:cNvSpPr txBox="1"/>
          <p:nvPr/>
        </p:nvSpPr>
        <p:spPr>
          <a:xfrm>
            <a:off x="70650" y="5848407"/>
            <a:ext cx="119789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600" b="1" dirty="0">
                <a:solidFill>
                  <a:srgbClr val="FF0000"/>
                </a:solidFill>
              </a:rPr>
              <a:t>Міркування про тіла що перебувають у воді …</a:t>
            </a:r>
          </a:p>
        </p:txBody>
      </p:sp>
    </p:spTree>
    <p:extLst>
      <p:ext uri="{BB962C8B-B14F-4D97-AF65-F5344CB8AC3E}">
        <p14:creationId xmlns:p14="http://schemas.microsoft.com/office/powerpoint/2010/main" val="1317356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0279DF9-C092-47C6-9310-5F35E0A1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854" y="0"/>
            <a:ext cx="1190495" cy="14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01E20-E66A-4EA7-B8C9-10B19C5ADE58}"/>
              </a:ext>
            </a:extLst>
          </p:cNvPr>
          <p:cNvSpPr txBox="1"/>
          <p:nvPr/>
        </p:nvSpPr>
        <p:spPr>
          <a:xfrm>
            <a:off x="228599" y="330852"/>
            <a:ext cx="9041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 err="1">
                <a:solidFill>
                  <a:srgbClr val="FF0000"/>
                </a:solidFill>
              </a:rPr>
              <a:t>Галіле́о</a:t>
            </a:r>
            <a:r>
              <a:rPr lang="uk-UA" sz="3200" b="1" dirty="0">
                <a:solidFill>
                  <a:srgbClr val="FF0000"/>
                </a:solidFill>
              </a:rPr>
              <a:t> ді </a:t>
            </a:r>
            <a:r>
              <a:rPr lang="uk-UA" sz="3200" b="1" dirty="0" err="1">
                <a:solidFill>
                  <a:srgbClr val="FF0000"/>
                </a:solidFill>
              </a:rPr>
              <a:t>Вінче́нцо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 err="1">
                <a:solidFill>
                  <a:srgbClr val="FF0000"/>
                </a:solidFill>
              </a:rPr>
              <a:t>Бонаю́ті</a:t>
            </a:r>
            <a:r>
              <a:rPr lang="uk-UA" sz="3200" b="1" dirty="0">
                <a:solidFill>
                  <a:srgbClr val="FF0000"/>
                </a:solidFill>
              </a:rPr>
              <a:t> де </a:t>
            </a:r>
            <a:r>
              <a:rPr lang="uk-UA" sz="3200" b="1" dirty="0" err="1">
                <a:solidFill>
                  <a:srgbClr val="FF0000"/>
                </a:solidFill>
              </a:rPr>
              <a:t>Галіле́й</a:t>
            </a:r>
            <a:endParaRPr lang="uk-UA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D87F5-5AE9-4338-9B9C-C4E491D3C69A}"/>
              </a:ext>
            </a:extLst>
          </p:cNvPr>
          <p:cNvSpPr txBox="1"/>
          <p:nvPr/>
        </p:nvSpPr>
        <p:spPr>
          <a:xfrm>
            <a:off x="70651" y="915627"/>
            <a:ext cx="1197892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800" dirty="0">
                <a:effectLst/>
              </a:rPr>
              <a:t>«Золоте правило» механіки стверджує, що </a:t>
            </a:r>
          </a:p>
          <a:p>
            <a:r>
              <a:rPr lang="uk-UA" sz="4800" dirty="0"/>
              <a:t>жоден із </a:t>
            </a:r>
            <a:r>
              <a:rPr lang="uk-UA" sz="4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простих механізмів</a:t>
            </a:r>
            <a:r>
              <a:rPr lang="uk-UA" sz="4800" dirty="0"/>
              <a:t> (важіль, блок, похила площина) не дає виграшу в роботі</a:t>
            </a:r>
            <a:r>
              <a:rPr lang="uk-UA" sz="4800" b="1" dirty="0"/>
              <a:t>.</a:t>
            </a:r>
          </a:p>
          <a:p>
            <a:pPr algn="ctr"/>
            <a:r>
              <a:rPr lang="uk-UA" sz="4800" b="1" dirty="0">
                <a:solidFill>
                  <a:srgbClr val="FF0000"/>
                </a:solidFill>
              </a:rPr>
              <a:t> </a:t>
            </a:r>
            <a:r>
              <a:rPr lang="uk-UA" sz="7200" b="1" dirty="0">
                <a:solidFill>
                  <a:schemeClr val="accent1"/>
                </a:solidFill>
              </a:rPr>
              <a:t>У скільки разів ми </a:t>
            </a:r>
            <a:r>
              <a:rPr lang="uk-UA" sz="7200" b="1" dirty="0">
                <a:solidFill>
                  <a:srgbClr val="FF0000"/>
                </a:solidFill>
              </a:rPr>
              <a:t>виграємо в силі</a:t>
            </a:r>
            <a:r>
              <a:rPr lang="uk-UA" sz="7200" b="1" dirty="0">
                <a:solidFill>
                  <a:schemeClr val="accent1"/>
                </a:solidFill>
              </a:rPr>
              <a:t>, у стільки ж разів </a:t>
            </a:r>
            <a:r>
              <a:rPr lang="uk-UA" sz="7200" b="1" dirty="0">
                <a:solidFill>
                  <a:srgbClr val="FF0000"/>
                </a:solidFill>
              </a:rPr>
              <a:t>програємо у відстані</a:t>
            </a:r>
            <a:r>
              <a:rPr lang="uk-UA" sz="7200" b="1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14074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B3FF481-5198-4D1A-B473-F38769D89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7" y="0"/>
            <a:ext cx="500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4D407-CCD3-4440-A20F-7B35C42AC4D0}"/>
              </a:ext>
            </a:extLst>
          </p:cNvPr>
          <p:cNvSpPr txBox="1"/>
          <p:nvPr/>
        </p:nvSpPr>
        <p:spPr>
          <a:xfrm>
            <a:off x="404769" y="444345"/>
            <a:ext cx="609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 err="1">
                <a:solidFill>
                  <a:srgbClr val="FF0000"/>
                </a:solidFill>
              </a:rPr>
              <a:t>Еванджеліста</a:t>
            </a:r>
            <a:r>
              <a:rPr lang="uk-UA" sz="4000" b="1" dirty="0">
                <a:solidFill>
                  <a:srgbClr val="FF0000"/>
                </a:solidFill>
              </a:rPr>
              <a:t> Торрічеллі</a:t>
            </a:r>
            <a:r>
              <a:rPr lang="uk-UA" sz="4000" dirty="0">
                <a:solidFill>
                  <a:srgbClr val="FF0000"/>
                </a:solidFill>
              </a:rPr>
              <a:t> </a:t>
            </a:r>
            <a:r>
              <a:rPr lang="uk-UA" sz="4000" dirty="0"/>
              <a:t>(</a:t>
            </a:r>
            <a:r>
              <a:rPr lang="uk-UA" sz="4000" dirty="0" err="1">
                <a:hlinkClick r:id="rId3" tooltip="Італійська мова"/>
              </a:rPr>
              <a:t>італ</a:t>
            </a:r>
            <a:r>
              <a:rPr lang="uk-UA" sz="4000" dirty="0">
                <a:hlinkClick r:id="rId3" tooltip="Італійська мова"/>
              </a:rPr>
              <a:t>.</a:t>
            </a:r>
            <a:r>
              <a:rPr lang="uk-UA" sz="4000" dirty="0"/>
              <a:t> </a:t>
            </a:r>
            <a:r>
              <a:rPr lang="en-US" sz="4000" i="1" dirty="0"/>
              <a:t>Evangelista Torricelli</a:t>
            </a:r>
            <a:r>
              <a:rPr lang="en-US" sz="4000" dirty="0"/>
              <a:t>; </a:t>
            </a:r>
            <a:r>
              <a:rPr lang="en-US" sz="4000" dirty="0">
                <a:effectLst/>
                <a:hlinkClick r:id="rId4" tooltip="15 жовтня"/>
              </a:rPr>
              <a:t>15 </a:t>
            </a:r>
            <a:r>
              <a:rPr lang="uk-UA" sz="4000" dirty="0">
                <a:effectLst/>
                <a:hlinkClick r:id="rId4" tooltip="15 жовтня"/>
              </a:rPr>
              <a:t>жовтня</a:t>
            </a:r>
            <a:r>
              <a:rPr lang="uk-UA" sz="4000" dirty="0">
                <a:effectLst/>
              </a:rPr>
              <a:t> </a:t>
            </a:r>
            <a:r>
              <a:rPr lang="uk-UA" sz="4000" dirty="0">
                <a:effectLst/>
                <a:hlinkClick r:id="rId5" tooltip="1608"/>
              </a:rPr>
              <a:t>1608</a:t>
            </a:r>
            <a:r>
              <a:rPr lang="uk-UA" sz="4000" dirty="0"/>
              <a:t> — </a:t>
            </a:r>
            <a:r>
              <a:rPr lang="uk-UA" sz="4000" dirty="0">
                <a:hlinkClick r:id="rId6" tooltip="25 жовтня"/>
              </a:rPr>
              <a:t>25 жовтня</a:t>
            </a:r>
            <a:r>
              <a:rPr lang="uk-UA" sz="4000" dirty="0"/>
              <a:t> </a:t>
            </a:r>
            <a:r>
              <a:rPr lang="uk-UA" sz="4000" dirty="0">
                <a:hlinkClick r:id="rId7" tooltip="1647"/>
              </a:rPr>
              <a:t>1647</a:t>
            </a:r>
            <a:r>
              <a:rPr lang="uk-UA" sz="4000" dirty="0"/>
              <a:t>) — </a:t>
            </a:r>
            <a:r>
              <a:rPr lang="uk-UA" sz="4000" dirty="0">
                <a:hlinkClick r:id="rId8" tooltip="Італія"/>
              </a:rPr>
              <a:t>італійський</a:t>
            </a:r>
            <a:r>
              <a:rPr lang="uk-UA" sz="4000" dirty="0"/>
              <a:t> </a:t>
            </a:r>
            <a:r>
              <a:rPr lang="uk-UA" sz="4000" dirty="0">
                <a:hlinkClick r:id="rId9" tooltip="Фізик"/>
              </a:rPr>
              <a:t>фізик</a:t>
            </a:r>
            <a:r>
              <a:rPr lang="uk-UA" sz="4000" dirty="0"/>
              <a:t> і </a:t>
            </a:r>
            <a:r>
              <a:rPr lang="uk-UA" sz="4000" dirty="0">
                <a:hlinkClick r:id="rId10" tooltip="Математик"/>
              </a:rPr>
              <a:t>математик</a:t>
            </a:r>
            <a:r>
              <a:rPr lang="uk-UA" sz="4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EACFE-0BC0-489E-B79C-9D340BE7C09C}"/>
              </a:ext>
            </a:extLst>
          </p:cNvPr>
          <p:cNvSpPr txBox="1"/>
          <p:nvPr/>
        </p:nvSpPr>
        <p:spPr>
          <a:xfrm>
            <a:off x="213080" y="5101786"/>
            <a:ext cx="1197892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600" b="1" dirty="0" err="1">
                <a:solidFill>
                  <a:srgbClr val="FF0000"/>
                </a:solidFill>
              </a:rPr>
              <a:t>Вивод</a:t>
            </a:r>
            <a:r>
              <a:rPr lang="uk-UA" sz="4600" b="1" dirty="0">
                <a:solidFill>
                  <a:srgbClr val="FF0000"/>
                </a:solidFill>
              </a:rPr>
              <a:t> формули витікання нев’язкої рідини з отворів</a:t>
            </a:r>
          </a:p>
        </p:txBody>
      </p:sp>
    </p:spTree>
    <p:extLst>
      <p:ext uri="{BB962C8B-B14F-4D97-AF65-F5344CB8AC3E}">
        <p14:creationId xmlns:p14="http://schemas.microsoft.com/office/powerpoint/2010/main" val="733005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263B17B2-C350-4F47-9931-FAAA794C9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7" y="1350628"/>
            <a:ext cx="12157696" cy="42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94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DACA069-3B9C-4437-A777-0602447C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544" y="892598"/>
            <a:ext cx="387667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A6426-3DFB-4CA3-A3A3-537FC0DD9A28}"/>
              </a:ext>
            </a:extLst>
          </p:cNvPr>
          <p:cNvSpPr txBox="1"/>
          <p:nvPr/>
        </p:nvSpPr>
        <p:spPr>
          <a:xfrm>
            <a:off x="564159" y="393521"/>
            <a:ext cx="687687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>
                <a:hlinkClick r:id="rId3" tooltip="Сер (титул)"/>
              </a:rPr>
              <a:t>Сер</a:t>
            </a:r>
            <a:r>
              <a:rPr lang="uk-UA" sz="3200" dirty="0"/>
              <a:t> </a:t>
            </a:r>
            <a:r>
              <a:rPr lang="uk-UA" sz="3200" b="1" dirty="0" err="1">
                <a:solidFill>
                  <a:srgbClr val="FF0000"/>
                </a:solidFill>
              </a:rPr>
              <a:t>Ісаа́к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 err="1">
                <a:solidFill>
                  <a:srgbClr val="FF0000"/>
                </a:solidFill>
              </a:rPr>
              <a:t>Нью́то́н</a:t>
            </a:r>
            <a:r>
              <a:rPr lang="uk-UA" sz="3200" baseline="30000" dirty="0">
                <a:hlinkClick r:id="rId4"/>
              </a:rPr>
              <a:t>[15]</a:t>
            </a:r>
            <a:r>
              <a:rPr lang="uk-UA" sz="3200" dirty="0"/>
              <a:t> (</a:t>
            </a:r>
            <a:r>
              <a:rPr lang="uk-UA" sz="3200" dirty="0" err="1">
                <a:hlinkClick r:id="rId5" tooltip="Англійська мова"/>
              </a:rPr>
              <a:t>англ</a:t>
            </a:r>
            <a:r>
              <a:rPr lang="uk-UA" sz="3200" dirty="0">
                <a:hlinkClick r:id="rId5" tooltip="Англійська мова"/>
              </a:rPr>
              <a:t>.</a:t>
            </a:r>
            <a:r>
              <a:rPr lang="uk-UA" sz="3200" dirty="0"/>
              <a:t> </a:t>
            </a:r>
            <a:r>
              <a:rPr lang="en-US" sz="3200" i="1" dirty="0"/>
              <a:t>Sir Isaac Newton</a:t>
            </a:r>
            <a:r>
              <a:rPr lang="en-US" sz="3200" dirty="0"/>
              <a:t> (</a:t>
            </a:r>
            <a:r>
              <a:rPr lang="uk-UA" sz="3200" b="1" dirty="0"/>
              <a:t>сер </a:t>
            </a:r>
            <a:r>
              <a:rPr lang="uk-UA" sz="3200" b="1" dirty="0" err="1"/>
              <a:t>Айзек</a:t>
            </a:r>
            <a:r>
              <a:rPr lang="uk-UA" sz="3200" b="1" dirty="0"/>
              <a:t> Ньютон</a:t>
            </a:r>
            <a:r>
              <a:rPr lang="uk-UA" sz="3200" dirty="0"/>
              <a:t>) (</a:t>
            </a:r>
            <a:r>
              <a:rPr lang="uk-UA" sz="3200" dirty="0">
                <a:hlinkClick r:id="rId6" tooltip="4 січня"/>
              </a:rPr>
              <a:t>4 січня</a:t>
            </a:r>
            <a:r>
              <a:rPr lang="uk-UA" sz="3200" dirty="0"/>
              <a:t> </a:t>
            </a:r>
            <a:r>
              <a:rPr lang="uk-UA" sz="3200" dirty="0">
                <a:hlinkClick r:id="rId7" tooltip="1643"/>
              </a:rPr>
              <a:t>1643</a:t>
            </a:r>
            <a:r>
              <a:rPr lang="uk-UA" sz="3200" dirty="0"/>
              <a:t>, </a:t>
            </a:r>
            <a:r>
              <a:rPr lang="uk-UA" sz="3200" dirty="0" err="1">
                <a:hlinkClick r:id="rId8" tooltip="Садиба Вулсторп"/>
              </a:rPr>
              <a:t>Вулсторп</a:t>
            </a:r>
            <a:r>
              <a:rPr lang="uk-UA" sz="3200" dirty="0"/>
              <a:t>, </a:t>
            </a:r>
            <a:r>
              <a:rPr lang="uk-UA" sz="3200" dirty="0" err="1">
                <a:hlinkClick r:id="rId9" tooltip="Лінкольншир"/>
              </a:rPr>
              <a:t>Лінкольншир</a:t>
            </a:r>
            <a:r>
              <a:rPr lang="uk-UA" sz="3200" dirty="0"/>
              <a:t>, </a:t>
            </a:r>
            <a:r>
              <a:rPr lang="uk-UA" sz="3200" dirty="0">
                <a:hlinkClick r:id="rId10" tooltip="Королівство Англія"/>
              </a:rPr>
              <a:t>Королівство Англія</a:t>
            </a:r>
            <a:r>
              <a:rPr lang="uk-UA" sz="3200" dirty="0"/>
              <a:t> — </a:t>
            </a:r>
            <a:r>
              <a:rPr lang="uk-UA" sz="3200" dirty="0">
                <a:hlinkClick r:id="rId11" tooltip="31 березня"/>
              </a:rPr>
              <a:t>31 березня</a:t>
            </a:r>
            <a:r>
              <a:rPr lang="uk-UA" sz="3200" dirty="0"/>
              <a:t> </a:t>
            </a:r>
            <a:r>
              <a:rPr lang="uk-UA" sz="3200" dirty="0">
                <a:hlinkClick r:id="rId12" tooltip="1727"/>
              </a:rPr>
              <a:t>1727</a:t>
            </a:r>
            <a:r>
              <a:rPr lang="uk-UA" sz="3200" dirty="0"/>
              <a:t>, </a:t>
            </a:r>
            <a:r>
              <a:rPr lang="uk-UA" sz="3200" dirty="0">
                <a:hlinkClick r:id="rId13" tooltip="Лондон"/>
              </a:rPr>
              <a:t>Лондон</a:t>
            </a:r>
            <a:r>
              <a:rPr lang="uk-UA" sz="3200" dirty="0"/>
              <a:t>, </a:t>
            </a:r>
            <a:r>
              <a:rPr lang="uk-UA" sz="3200" dirty="0">
                <a:hlinkClick r:id="rId14" tooltip="Великий Лондон"/>
              </a:rPr>
              <a:t>Великий Лондон</a:t>
            </a:r>
            <a:r>
              <a:rPr lang="uk-UA" sz="3200" dirty="0"/>
              <a:t>, </a:t>
            </a:r>
            <a:r>
              <a:rPr lang="uk-UA" sz="3200" dirty="0">
                <a:hlinkClick r:id="rId15" tooltip="Англія"/>
              </a:rPr>
              <a:t>Англія</a:t>
            </a:r>
            <a:r>
              <a:rPr lang="uk-UA" sz="3200" dirty="0"/>
              <a:t>, </a:t>
            </a:r>
            <a:r>
              <a:rPr lang="uk-UA" sz="3200" dirty="0">
                <a:hlinkClick r:id="rId16" tooltip="Королівство Великої Британії"/>
              </a:rPr>
              <a:t>Королівство Великої Британії</a:t>
            </a:r>
            <a:r>
              <a:rPr lang="uk-UA" sz="3200" dirty="0"/>
              <a:t>) — </a:t>
            </a:r>
            <a:r>
              <a:rPr lang="uk-UA" sz="3200" dirty="0">
                <a:hlinkClick r:id="rId10" tooltip="Королівство Англія"/>
              </a:rPr>
              <a:t>англійський</a:t>
            </a:r>
            <a:r>
              <a:rPr lang="uk-UA" sz="3200" dirty="0"/>
              <a:t> </a:t>
            </a:r>
            <a:r>
              <a:rPr lang="uk-UA" sz="3200" dirty="0">
                <a:hlinkClick r:id="rId17" tooltip="Науковець"/>
              </a:rPr>
              <a:t>науковець</a:t>
            </a:r>
            <a:r>
              <a:rPr lang="uk-UA" sz="3200" dirty="0"/>
              <a:t>, який заклав основи сучасного </a:t>
            </a:r>
            <a:r>
              <a:rPr lang="uk-UA" sz="3200" dirty="0">
                <a:hlinkClick r:id="rId18" tooltip="Природничі науки"/>
              </a:rPr>
              <a:t>природознавства</a:t>
            </a:r>
            <a:r>
              <a:rPr lang="uk-UA" sz="3200" dirty="0"/>
              <a:t>, творець </a:t>
            </a:r>
            <a:r>
              <a:rPr lang="uk-UA" sz="3200" dirty="0">
                <a:hlinkClick r:id="rId19" tooltip="Класична фізика"/>
              </a:rPr>
              <a:t>класичної фізики</a:t>
            </a:r>
            <a:r>
              <a:rPr lang="uk-UA" sz="3200" dirty="0"/>
              <a:t> та один із засновників </a:t>
            </a:r>
            <a:r>
              <a:rPr lang="uk-UA" sz="3200" dirty="0">
                <a:hlinkClick r:id="rId20" tooltip="Математичний аналіз"/>
              </a:rPr>
              <a:t>числення нескінченно малих</a:t>
            </a:r>
            <a:r>
              <a:rPr lang="uk-UA" sz="32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AECFE-DD63-40CA-8670-9344C6C2CE10}"/>
              </a:ext>
            </a:extLst>
          </p:cNvPr>
          <p:cNvSpPr txBox="1"/>
          <p:nvPr/>
        </p:nvSpPr>
        <p:spPr>
          <a:xfrm>
            <a:off x="70650" y="5848407"/>
            <a:ext cx="119789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600" b="1" dirty="0">
                <a:solidFill>
                  <a:srgbClr val="FF0000"/>
                </a:solidFill>
              </a:rPr>
              <a:t>Особливості </a:t>
            </a:r>
            <a:r>
              <a:rPr lang="uk-UA" sz="4600" b="1" dirty="0" err="1">
                <a:solidFill>
                  <a:srgbClr val="FF0000"/>
                </a:solidFill>
              </a:rPr>
              <a:t>внутришнього</a:t>
            </a:r>
            <a:r>
              <a:rPr lang="uk-UA" sz="4600" b="1" dirty="0">
                <a:solidFill>
                  <a:srgbClr val="FF0000"/>
                </a:solidFill>
              </a:rPr>
              <a:t> тертя у рідині</a:t>
            </a:r>
          </a:p>
        </p:txBody>
      </p:sp>
    </p:spTree>
    <p:extLst>
      <p:ext uri="{BB962C8B-B14F-4D97-AF65-F5344CB8AC3E}">
        <p14:creationId xmlns:p14="http://schemas.microsoft.com/office/powerpoint/2010/main" val="3887396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B1F3AFD-9B44-4539-8F15-5C0E9789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579" y="1866463"/>
            <a:ext cx="2857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C3C4D-3598-495F-8926-10FE57FD5228}"/>
              </a:ext>
            </a:extLst>
          </p:cNvPr>
          <p:cNvSpPr txBox="1"/>
          <p:nvPr/>
        </p:nvSpPr>
        <p:spPr>
          <a:xfrm>
            <a:off x="815830" y="515571"/>
            <a:ext cx="609460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 err="1">
                <a:solidFill>
                  <a:srgbClr val="FF0000"/>
                </a:solidFill>
              </a:rPr>
              <a:t>Блез</a:t>
            </a:r>
            <a:r>
              <a:rPr lang="uk-UA" sz="4000" b="1" dirty="0">
                <a:solidFill>
                  <a:srgbClr val="FF0000"/>
                </a:solidFill>
              </a:rPr>
              <a:t> </a:t>
            </a:r>
            <a:r>
              <a:rPr lang="uk-UA" sz="4000" b="1" dirty="0" err="1">
                <a:solidFill>
                  <a:srgbClr val="FF0000"/>
                </a:solidFill>
              </a:rPr>
              <a:t>Паска́ль</a:t>
            </a:r>
            <a:r>
              <a:rPr lang="uk-UA" sz="4000" dirty="0">
                <a:solidFill>
                  <a:srgbClr val="FF0000"/>
                </a:solidFill>
              </a:rPr>
              <a:t> </a:t>
            </a:r>
            <a:r>
              <a:rPr lang="uk-UA" sz="4000" dirty="0"/>
              <a:t>(</a:t>
            </a:r>
            <a:r>
              <a:rPr lang="uk-UA" sz="4000" dirty="0" err="1"/>
              <a:t>Блез</a:t>
            </a:r>
            <a:r>
              <a:rPr lang="uk-UA" sz="4000" dirty="0"/>
              <a:t> — ім'я, Паскаль — прізвище, </a:t>
            </a:r>
            <a:r>
              <a:rPr lang="uk-UA" sz="4000" dirty="0" err="1">
                <a:hlinkClick r:id="rId3" tooltip="Французька мова"/>
              </a:rPr>
              <a:t>фр</a:t>
            </a:r>
            <a:r>
              <a:rPr lang="uk-UA" sz="4000" dirty="0">
                <a:hlinkClick r:id="rId3" tooltip="Французька мова"/>
              </a:rPr>
              <a:t>.</a:t>
            </a:r>
            <a:r>
              <a:rPr lang="uk-UA" sz="4000" dirty="0"/>
              <a:t> </a:t>
            </a:r>
            <a:r>
              <a:rPr lang="en-US" sz="4000" i="1" dirty="0"/>
              <a:t>Blaise Pascal</a:t>
            </a:r>
            <a:r>
              <a:rPr lang="en-US" sz="4000" dirty="0"/>
              <a:t>; </a:t>
            </a:r>
            <a:r>
              <a:rPr lang="en-US" sz="4000" dirty="0">
                <a:effectLst/>
                <a:hlinkClick r:id="rId4" tooltip="19 червня"/>
              </a:rPr>
              <a:t>19 </a:t>
            </a:r>
            <a:r>
              <a:rPr lang="uk-UA" sz="4000" dirty="0">
                <a:effectLst/>
                <a:hlinkClick r:id="rId4" tooltip="19 червня"/>
              </a:rPr>
              <a:t>червня</a:t>
            </a:r>
            <a:r>
              <a:rPr lang="uk-UA" sz="4000" dirty="0">
                <a:effectLst/>
              </a:rPr>
              <a:t> </a:t>
            </a:r>
            <a:r>
              <a:rPr lang="uk-UA" sz="4000" dirty="0">
                <a:effectLst/>
                <a:hlinkClick r:id="rId5" tooltip="1623"/>
              </a:rPr>
              <a:t>1623</a:t>
            </a:r>
            <a:r>
              <a:rPr lang="uk-UA" sz="4000" dirty="0"/>
              <a:t>, </a:t>
            </a:r>
            <a:r>
              <a:rPr lang="uk-UA" sz="4000" dirty="0" err="1">
                <a:hlinkClick r:id="rId6" tooltip="Клермон-Ферран"/>
              </a:rPr>
              <a:t>Клермон-Ферран</a:t>
            </a:r>
            <a:r>
              <a:rPr lang="uk-UA" sz="4000" dirty="0"/>
              <a:t> — </a:t>
            </a:r>
            <a:r>
              <a:rPr lang="uk-UA" sz="4000" dirty="0">
                <a:hlinkClick r:id="rId7" tooltip="19 серпня"/>
              </a:rPr>
              <a:t>19 серпня</a:t>
            </a:r>
            <a:r>
              <a:rPr lang="uk-UA" sz="4000" dirty="0"/>
              <a:t> </a:t>
            </a:r>
            <a:r>
              <a:rPr lang="uk-UA" sz="4000" dirty="0">
                <a:hlinkClick r:id="rId8" tooltip="1662"/>
              </a:rPr>
              <a:t>1662</a:t>
            </a:r>
            <a:r>
              <a:rPr lang="uk-UA" sz="4000" dirty="0"/>
              <a:t>, </a:t>
            </a:r>
            <a:r>
              <a:rPr lang="uk-UA" sz="4000" dirty="0">
                <a:hlinkClick r:id="rId9" tooltip="Париж"/>
              </a:rPr>
              <a:t>Париж</a:t>
            </a:r>
            <a:r>
              <a:rPr lang="uk-UA" sz="4000" dirty="0"/>
              <a:t>) — французький </a:t>
            </a:r>
            <a:r>
              <a:rPr lang="uk-UA" sz="4000" dirty="0">
                <a:hlinkClick r:id="rId10" tooltip="Філософ"/>
              </a:rPr>
              <a:t>філософ</a:t>
            </a:r>
            <a:r>
              <a:rPr lang="uk-UA" sz="4000" dirty="0"/>
              <a:t>, </a:t>
            </a:r>
            <a:r>
              <a:rPr lang="uk-UA" sz="4000" dirty="0">
                <a:hlinkClick r:id="rId11" tooltip="Письменник"/>
              </a:rPr>
              <a:t>письменник</a:t>
            </a:r>
            <a:r>
              <a:rPr lang="uk-UA" sz="4000" dirty="0"/>
              <a:t>, </a:t>
            </a:r>
            <a:r>
              <a:rPr lang="uk-UA" sz="4000" dirty="0">
                <a:hlinkClick r:id="rId12" tooltip="Фізик"/>
              </a:rPr>
              <a:t>фізик</a:t>
            </a:r>
            <a:r>
              <a:rPr lang="uk-UA" sz="4000" dirty="0"/>
              <a:t>, </a:t>
            </a:r>
            <a:r>
              <a:rPr lang="uk-UA" sz="4000" dirty="0">
                <a:hlinkClick r:id="rId13" tooltip="Математик"/>
              </a:rPr>
              <a:t>математик</a:t>
            </a:r>
            <a:r>
              <a:rPr lang="uk-UA" sz="40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78015-FA4E-469F-B145-71B8845922CD}"/>
              </a:ext>
            </a:extLst>
          </p:cNvPr>
          <p:cNvSpPr txBox="1"/>
          <p:nvPr/>
        </p:nvSpPr>
        <p:spPr>
          <a:xfrm>
            <a:off x="632712" y="5722572"/>
            <a:ext cx="1023103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600" b="1" dirty="0">
                <a:solidFill>
                  <a:srgbClr val="FF0000"/>
                </a:solidFill>
              </a:rPr>
              <a:t>Закон про передачу тиску у рідині</a:t>
            </a:r>
          </a:p>
        </p:txBody>
      </p:sp>
    </p:spTree>
    <p:extLst>
      <p:ext uri="{BB962C8B-B14F-4D97-AF65-F5344CB8AC3E}">
        <p14:creationId xmlns:p14="http://schemas.microsoft.com/office/powerpoint/2010/main" val="428589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5710610-1FA8-47E9-AD31-AA739DBE5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141" y="0"/>
            <a:ext cx="4202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70C73-A531-43D5-946C-B58BADC8E0A8}"/>
              </a:ext>
            </a:extLst>
          </p:cNvPr>
          <p:cNvSpPr txBox="1"/>
          <p:nvPr/>
        </p:nvSpPr>
        <p:spPr>
          <a:xfrm>
            <a:off x="455103" y="360456"/>
            <a:ext cx="60946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 err="1">
                <a:solidFill>
                  <a:srgbClr val="FF0000"/>
                </a:solidFill>
              </a:rPr>
              <a:t>Даніе́ль</a:t>
            </a:r>
            <a:r>
              <a:rPr lang="uk-UA" sz="3600" b="1" dirty="0">
                <a:solidFill>
                  <a:srgbClr val="FF0000"/>
                </a:solidFill>
              </a:rPr>
              <a:t> </a:t>
            </a:r>
            <a:r>
              <a:rPr lang="uk-UA" sz="3600" b="1" dirty="0" err="1">
                <a:solidFill>
                  <a:srgbClr val="FF0000"/>
                </a:solidFill>
              </a:rPr>
              <a:t>Берну́ллі</a:t>
            </a:r>
            <a:r>
              <a:rPr lang="uk-UA" sz="3600" dirty="0">
                <a:solidFill>
                  <a:srgbClr val="FF0000"/>
                </a:solidFill>
              </a:rPr>
              <a:t> </a:t>
            </a:r>
            <a:r>
              <a:rPr lang="uk-UA" sz="3600" dirty="0"/>
              <a:t>(</a:t>
            </a:r>
            <a:r>
              <a:rPr lang="uk-UA" sz="3600" dirty="0">
                <a:hlinkClick r:id="rId3" tooltip="Німецька мова"/>
              </a:rPr>
              <a:t>нім.</a:t>
            </a:r>
            <a:r>
              <a:rPr lang="uk-UA" sz="3600" dirty="0"/>
              <a:t> </a:t>
            </a:r>
            <a:r>
              <a:rPr lang="en-US" sz="3600" i="1" dirty="0"/>
              <a:t>Daniel Bernoulli</a:t>
            </a:r>
            <a:r>
              <a:rPr lang="en-US" sz="3600" dirty="0"/>
              <a:t>; </a:t>
            </a:r>
            <a:r>
              <a:rPr lang="en-US" sz="3600" dirty="0">
                <a:hlinkClick r:id="rId4" tooltip="8 лютого"/>
              </a:rPr>
              <a:t>29 </a:t>
            </a:r>
            <a:r>
              <a:rPr lang="uk-UA" sz="3600" dirty="0">
                <a:hlinkClick r:id="rId4" tooltip="8 лютого"/>
              </a:rPr>
              <a:t>січня (8 лютого)</a:t>
            </a:r>
            <a:r>
              <a:rPr lang="uk-UA" sz="3600" dirty="0"/>
              <a:t> </a:t>
            </a:r>
            <a:r>
              <a:rPr lang="uk-UA" sz="3600" dirty="0">
                <a:hlinkClick r:id="rId5" tooltip="1700"/>
              </a:rPr>
              <a:t>1700</a:t>
            </a:r>
            <a:r>
              <a:rPr lang="uk-UA" sz="3600" dirty="0"/>
              <a:t> — </a:t>
            </a:r>
            <a:r>
              <a:rPr lang="uk-UA" sz="3600" dirty="0">
                <a:hlinkClick r:id="rId6" tooltip="17 березня"/>
              </a:rPr>
              <a:t>17 березня</a:t>
            </a:r>
            <a:r>
              <a:rPr lang="uk-UA" sz="3600" dirty="0"/>
              <a:t> </a:t>
            </a:r>
            <a:r>
              <a:rPr lang="uk-UA" sz="3600" dirty="0">
                <a:hlinkClick r:id="rId7" tooltip="1782"/>
              </a:rPr>
              <a:t>1782</a:t>
            </a:r>
            <a:r>
              <a:rPr lang="uk-UA" sz="3600" dirty="0"/>
              <a:t>) — </a:t>
            </a:r>
            <a:r>
              <a:rPr lang="uk-UA" sz="3600" dirty="0">
                <a:hlinkClick r:id="rId8" tooltip="Швейцарія"/>
              </a:rPr>
              <a:t>швейцарський</a:t>
            </a:r>
            <a:r>
              <a:rPr lang="uk-UA" sz="3600" dirty="0"/>
              <a:t> </a:t>
            </a:r>
            <a:r>
              <a:rPr lang="uk-UA" sz="3600" dirty="0">
                <a:hlinkClick r:id="rId9" tooltip="Науковець"/>
              </a:rPr>
              <a:t>учений</a:t>
            </a:r>
            <a:r>
              <a:rPr lang="uk-UA" sz="3600" dirty="0"/>
              <a:t>, син </a:t>
            </a:r>
            <a:r>
              <a:rPr lang="uk-UA" sz="3600" dirty="0">
                <a:hlinkClick r:id="rId10" tooltip="Йоганн Бернуллі"/>
              </a:rPr>
              <a:t>Йоганна Бернуллі</a:t>
            </a:r>
            <a:r>
              <a:rPr lang="uk-UA" sz="3600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92BC9-F26B-4C7E-9D68-F1FB8E889C18}"/>
              </a:ext>
            </a:extLst>
          </p:cNvPr>
          <p:cNvSpPr txBox="1"/>
          <p:nvPr/>
        </p:nvSpPr>
        <p:spPr>
          <a:xfrm>
            <a:off x="606105" y="3635223"/>
            <a:ext cx="706982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hlinkClick r:id="rId11" tooltip="1738"/>
              </a:rPr>
              <a:t>1738</a:t>
            </a:r>
            <a:r>
              <a:rPr lang="ru-RU" sz="3200" dirty="0"/>
              <a:t>: Як результат </a:t>
            </a:r>
            <a:r>
              <a:rPr lang="ru-RU" sz="3200" dirty="0" err="1"/>
              <a:t>багаторічної</a:t>
            </a:r>
            <a:r>
              <a:rPr lang="ru-RU" sz="3200" dirty="0"/>
              <a:t> </a:t>
            </a:r>
            <a:r>
              <a:rPr lang="ru-RU" sz="3200" dirty="0" err="1"/>
              <a:t>праці</a:t>
            </a:r>
            <a:r>
              <a:rPr lang="ru-RU" sz="3200" dirty="0"/>
              <a:t> </a:t>
            </a:r>
            <a:r>
              <a:rPr lang="ru-RU" sz="3200" dirty="0" err="1"/>
              <a:t>видається</a:t>
            </a:r>
            <a:r>
              <a:rPr lang="ru-RU" sz="3200" dirty="0"/>
              <a:t> </a:t>
            </a:r>
            <a:r>
              <a:rPr lang="ru-RU" sz="3200" dirty="0" err="1"/>
              <a:t>друком</a:t>
            </a:r>
            <a:r>
              <a:rPr lang="ru-RU" sz="3200" dirty="0"/>
              <a:t> фундаментальна </a:t>
            </a:r>
            <a:r>
              <a:rPr lang="ru-RU" sz="3200" dirty="0" err="1"/>
              <a:t>праця</a:t>
            </a:r>
            <a:r>
              <a:rPr lang="ru-RU" sz="3200" dirty="0"/>
              <a:t> </a:t>
            </a:r>
            <a:r>
              <a:rPr lang="ru-RU" sz="3200" b="1" dirty="0">
                <a:solidFill>
                  <a:srgbClr val="0070C0"/>
                </a:solidFill>
              </a:rPr>
              <a:t>«</a:t>
            </a:r>
            <a:r>
              <a:rPr lang="ru-RU" sz="3200" b="1" dirty="0" err="1">
                <a:solidFill>
                  <a:srgbClr val="0070C0"/>
                </a:solidFill>
              </a:rPr>
              <a:t>Гідродинаміка</a:t>
            </a:r>
            <a:r>
              <a:rPr lang="ru-RU" sz="3200" b="1" dirty="0">
                <a:solidFill>
                  <a:srgbClr val="0070C0"/>
                </a:solidFill>
              </a:rPr>
              <a:t>». </a:t>
            </a:r>
            <a:r>
              <a:rPr lang="ru-RU" sz="3200" dirty="0" err="1"/>
              <a:t>Серед</a:t>
            </a:r>
            <a:r>
              <a:rPr lang="ru-RU" sz="3200" dirty="0"/>
              <a:t> </a:t>
            </a:r>
            <a:r>
              <a:rPr lang="ru-RU" sz="3200" dirty="0" err="1"/>
              <a:t>іншого</a:t>
            </a:r>
            <a:r>
              <a:rPr lang="ru-RU" sz="3200" dirty="0"/>
              <a:t> там </a:t>
            </a:r>
            <a:r>
              <a:rPr lang="ru-RU" sz="3200" dirty="0" err="1"/>
              <a:t>обґрунтовується</a:t>
            </a:r>
            <a:r>
              <a:rPr lang="ru-RU" sz="3200" dirty="0"/>
              <a:t> </a:t>
            </a:r>
            <a:r>
              <a:rPr lang="ru-RU" sz="3200" dirty="0" err="1"/>
              <a:t>основоположний</a:t>
            </a:r>
            <a:r>
              <a:rPr lang="ru-RU" sz="3200" dirty="0"/>
              <a:t> </a:t>
            </a:r>
            <a:r>
              <a:rPr lang="ru-RU" sz="4400" b="1" dirty="0">
                <a:solidFill>
                  <a:srgbClr val="FF0000"/>
                </a:solidFill>
                <a:hlinkClick r:id="rId12" tooltip="Закон Бернуллі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закон </a:t>
            </a:r>
            <a:r>
              <a:rPr lang="ru-RU" sz="4400" b="1" dirty="0" err="1">
                <a:solidFill>
                  <a:srgbClr val="FF0000"/>
                </a:solidFill>
                <a:hlinkClick r:id="rId12" tooltip="Закон Бернуллі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Бернуллі</a:t>
            </a:r>
            <a:r>
              <a:rPr lang="ru-RU" sz="3200" dirty="0"/>
              <a:t>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935499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CB82EC-A4F9-4FF0-8C92-DFE61F22ADD2}"/>
              </a:ext>
            </a:extLst>
          </p:cNvPr>
          <p:cNvSpPr txBox="1"/>
          <p:nvPr/>
        </p:nvSpPr>
        <p:spPr>
          <a:xfrm>
            <a:off x="2700377" y="302359"/>
            <a:ext cx="634038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solidFill>
                  <a:srgbClr val="0070C0"/>
                </a:solidFill>
              </a:rPr>
              <a:t>А. </a:t>
            </a:r>
            <a:r>
              <a:rPr lang="uk-UA" sz="6000" b="1" dirty="0" err="1">
                <a:solidFill>
                  <a:srgbClr val="0070C0"/>
                </a:solidFill>
              </a:rPr>
              <a:t>Шезі</a:t>
            </a:r>
            <a:r>
              <a:rPr lang="uk-UA" sz="6000" b="1" dirty="0">
                <a:solidFill>
                  <a:srgbClr val="0070C0"/>
                </a:solidFill>
              </a:rPr>
              <a:t>,</a:t>
            </a:r>
          </a:p>
          <a:p>
            <a:r>
              <a:rPr lang="uk-UA" sz="6000" b="1" dirty="0">
                <a:solidFill>
                  <a:srgbClr val="0070C0"/>
                </a:solidFill>
              </a:rPr>
              <a:t>Ю. </a:t>
            </a:r>
            <a:r>
              <a:rPr lang="uk-UA" sz="6000" b="1" dirty="0" err="1">
                <a:solidFill>
                  <a:srgbClr val="0070C0"/>
                </a:solidFill>
              </a:rPr>
              <a:t>Вейсбах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Д.Вентурі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О.Рейнольдс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Д.І.Менделєєв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М.Є.Жуковський</a:t>
            </a:r>
            <a:r>
              <a:rPr lang="uk-UA" sz="6000" b="1" dirty="0">
                <a:solidFill>
                  <a:srgbClr val="0070C0"/>
                </a:solidFill>
              </a:rPr>
              <a:t>, </a:t>
            </a:r>
            <a:r>
              <a:rPr lang="uk-UA" sz="6000" b="1" dirty="0" err="1">
                <a:solidFill>
                  <a:srgbClr val="0070C0"/>
                </a:solidFill>
              </a:rPr>
              <a:t>Б.О.Бахметєв</a:t>
            </a:r>
            <a:r>
              <a:rPr lang="uk-UA" sz="6000" b="1" dirty="0">
                <a:solidFill>
                  <a:srgbClr val="0070C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359107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CB82EC-A4F9-4FF0-8C92-DFE61F22ADD2}"/>
              </a:ext>
            </a:extLst>
          </p:cNvPr>
          <p:cNvSpPr txBox="1"/>
          <p:nvPr/>
        </p:nvSpPr>
        <p:spPr>
          <a:xfrm>
            <a:off x="5206327" y="0"/>
            <a:ext cx="66785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effectLst/>
                <a:highlight>
                  <a:srgbClr val="000000"/>
                </a:highlight>
              </a:rPr>
              <a:t>Тео</a:t>
            </a:r>
            <a:r>
              <a:rPr lang="uk-UA" sz="6000" b="1" dirty="0">
                <a:solidFill>
                  <a:srgbClr val="FF0000"/>
                </a:solidFill>
                <a:highlight>
                  <a:srgbClr val="000000"/>
                </a:highlight>
              </a:rPr>
              <a:t>рема </a:t>
            </a:r>
            <a:r>
              <a:rPr lang="uk-UA" sz="6000" b="1" dirty="0" err="1">
                <a:solidFill>
                  <a:srgbClr val="FF0000"/>
                </a:solidFill>
                <a:highlight>
                  <a:srgbClr val="000000"/>
                </a:highlight>
              </a:rPr>
              <a:t>Варіньона</a:t>
            </a:r>
            <a:r>
              <a:rPr lang="uk-UA" sz="6000" b="1" dirty="0">
                <a:solidFill>
                  <a:srgbClr val="FF0000"/>
                </a:solidFill>
                <a:highlight>
                  <a:srgbClr val="000000"/>
                </a:highlight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CBE88F-F79A-4551-A384-6DEFE06DD6AE}"/>
              </a:ext>
            </a:extLst>
          </p:cNvPr>
          <p:cNvSpPr txBox="1"/>
          <p:nvPr/>
        </p:nvSpPr>
        <p:spPr>
          <a:xfrm>
            <a:off x="397080" y="823071"/>
            <a:ext cx="11794920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400" b="1" dirty="0">
                <a:solidFill>
                  <a:schemeClr val="bg1">
                    <a:lumMod val="75000"/>
                  </a:schemeClr>
                </a:solidFill>
              </a:rPr>
              <a:t>У </a:t>
            </a:r>
            <a:r>
              <a:rPr lang="uk-UA" sz="4400" b="1" dirty="0" err="1">
                <a:solidFill>
                  <a:schemeClr val="bg1">
                    <a:lumMod val="75000"/>
                  </a:schemeClr>
                </a:solidFill>
              </a:rPr>
              <a:t>механіці</a:t>
            </a:r>
            <a:r>
              <a:rPr lang="uk-UA" sz="4400" b="1" dirty="0">
                <a:solidFill>
                  <a:schemeClr val="bg1">
                    <a:lumMod val="75000"/>
                  </a:schemeClr>
                </a:solidFill>
              </a:rPr>
              <a:t> (статика):</a:t>
            </a:r>
          </a:p>
          <a:p>
            <a:r>
              <a:rPr lang="uk-UA" sz="4400" dirty="0"/>
              <a:t> </a:t>
            </a:r>
            <a:r>
              <a:rPr lang="uk-UA" sz="7200" b="1" dirty="0">
                <a:solidFill>
                  <a:schemeClr val="bg1">
                    <a:lumMod val="95000"/>
                  </a:schemeClr>
                </a:solidFill>
                <a:highlight>
                  <a:srgbClr val="000000"/>
                </a:highlight>
              </a:rPr>
              <a:t>Момент рівнодійної сили </a:t>
            </a:r>
            <a:r>
              <a:rPr lang="uk-UA" sz="6000" dirty="0">
                <a:solidFill>
                  <a:schemeClr val="bg1">
                    <a:lumMod val="75000"/>
                  </a:schemeClr>
                </a:solidFill>
              </a:rPr>
              <a:t>відносно будь-якого центру (осі) дорівнює алгебраїчній</a:t>
            </a:r>
            <a:r>
              <a:rPr lang="uk-UA" sz="6000" dirty="0"/>
              <a:t> </a:t>
            </a:r>
          </a:p>
          <a:p>
            <a:r>
              <a:rPr lang="uk-UA" sz="6600" b="1" dirty="0">
                <a:solidFill>
                  <a:schemeClr val="bg1">
                    <a:lumMod val="85000"/>
                  </a:schemeClr>
                </a:solidFill>
                <a:highlight>
                  <a:srgbClr val="000000"/>
                </a:highlight>
              </a:rPr>
              <a:t>сумі моментів усіх сил системи </a:t>
            </a:r>
            <a:r>
              <a:rPr lang="uk-UA" sz="6000" dirty="0">
                <a:solidFill>
                  <a:schemeClr val="bg1">
                    <a:lumMod val="75000"/>
                  </a:schemeClr>
                </a:solidFill>
              </a:rPr>
              <a:t>відносно того ж центру. </a:t>
            </a:r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248946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36345-BCC0-4C84-85A6-0EC31D2A9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3A733-7E23-42B8-AAE9-009393A68C25}"/>
              </a:ext>
            </a:extLst>
          </p:cNvPr>
          <p:cNvSpPr txBox="1"/>
          <p:nvPr/>
        </p:nvSpPr>
        <p:spPr>
          <a:xfrm>
            <a:off x="2007066" y="648866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563C1"/>
                </a:solidFill>
                <a:hlinkClick r:id="rId3" tooltip="Акведук в Сегов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Акведук </a:t>
            </a:r>
            <a:r>
              <a:rPr lang="ru-RU" dirty="0">
                <a:hlinkClick r:id="rId3" tooltip="Акведук в Сегов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</a:t>
            </a:r>
            <a:r>
              <a:rPr lang="ru-RU" dirty="0" err="1">
                <a:hlinkClick r:id="rId3" tooltip="Акведук в Сегов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Сегов</a:t>
            </a:r>
            <a:r>
              <a:rPr lang="ru-RU" dirty="0" err="1"/>
              <a:t>ії</a:t>
            </a:r>
            <a:r>
              <a:rPr lang="ru-RU" dirty="0"/>
              <a:t>, шедевр I в. н. е.  18 км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969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7A11020-A083-4E1B-9F3F-EA53A4B9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0" y="377986"/>
            <a:ext cx="38100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E2E218-3730-4BA7-AD7E-942B78540B39}"/>
              </a:ext>
            </a:extLst>
          </p:cNvPr>
          <p:cNvSpPr txBox="1"/>
          <p:nvPr/>
        </p:nvSpPr>
        <p:spPr>
          <a:xfrm>
            <a:off x="471881" y="3498690"/>
            <a:ext cx="1558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1960-ті роки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EFEEAC-2BE1-45A6-ABA7-36D909ACCB83}"/>
              </a:ext>
            </a:extLst>
          </p:cNvPr>
          <p:cNvSpPr txBox="1"/>
          <p:nvPr/>
        </p:nvSpPr>
        <p:spPr>
          <a:xfrm>
            <a:off x="5573159" y="-94467"/>
            <a:ext cx="74174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 err="1">
                <a:solidFill>
                  <a:srgbClr val="FF0000"/>
                </a:solidFill>
              </a:rPr>
              <a:t>Roman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dirty="0" err="1">
                <a:solidFill>
                  <a:srgbClr val="FF0000"/>
                </a:solidFill>
              </a:rPr>
              <a:t>aqueduct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dirty="0" err="1">
                <a:solidFill>
                  <a:srgbClr val="FF0000"/>
                </a:solidFill>
              </a:rPr>
              <a:t>of</a:t>
            </a:r>
            <a:r>
              <a:rPr lang="es-ES" sz="3600" dirty="0">
                <a:solidFill>
                  <a:srgbClr val="FF0000"/>
                </a:solidFill>
              </a:rPr>
              <a:t> Segovia</a:t>
            </a:r>
            <a:br>
              <a:rPr lang="es-ES" sz="3600" dirty="0">
                <a:solidFill>
                  <a:srgbClr val="FF0000"/>
                </a:solidFill>
              </a:rPr>
            </a:br>
            <a:r>
              <a:rPr lang="es-ES" sz="3600" dirty="0">
                <a:solidFill>
                  <a:srgbClr val="FF0000"/>
                </a:solidFill>
              </a:rPr>
              <a:t>Acueducto de Segovia</a:t>
            </a:r>
            <a:r>
              <a:rPr lang="uk-UA" sz="3600" dirty="0">
                <a:solidFill>
                  <a:srgbClr val="FF0000"/>
                </a:solidFill>
              </a:rPr>
              <a:t>і </a:t>
            </a:r>
          </a:p>
        </p:txBody>
      </p:sp>
      <p:pic>
        <p:nvPicPr>
          <p:cNvPr id="1030" name="Picture 6" descr="Сеговия">
            <a:extLst>
              <a:ext uri="{FF2B5EF4-FFF2-40B4-BE49-F238E27FC236}">
                <a16:creationId xmlns:a16="http://schemas.microsoft.com/office/drawing/2014/main" id="{F0B533AC-D6D7-4396-8D9F-A4B2A4D7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81200"/>
            <a:ext cx="9753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DC99BB-BF57-43E9-B3DE-DDBE94DC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" y="5062584"/>
            <a:ext cx="3620416" cy="21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74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97ABB64-C857-40FC-93A9-F08CFD1F2579}"/>
              </a:ext>
            </a:extLst>
          </p:cNvPr>
          <p:cNvSpPr txBox="1"/>
          <p:nvPr/>
        </p:nvSpPr>
        <p:spPr>
          <a:xfrm>
            <a:off x="209724" y="226503"/>
            <a:ext cx="1162714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Акведуками</a:t>
            </a:r>
            <a:r>
              <a:rPr lang="ru-RU" sz="3600" dirty="0"/>
              <a:t> </a:t>
            </a:r>
            <a:r>
              <a:rPr lang="ru-RU" sz="3600" dirty="0" err="1"/>
              <a:t>називають</a:t>
            </a:r>
            <a:r>
              <a:rPr lang="ru-RU" sz="3600" dirty="0"/>
              <a:t> </a:t>
            </a:r>
            <a:r>
              <a:rPr lang="ru-RU" sz="3600" dirty="0" err="1"/>
              <a:t>споруди</a:t>
            </a:r>
            <a:r>
              <a:rPr lang="ru-RU" sz="3600" dirty="0"/>
              <a:t> за типом </a:t>
            </a:r>
            <a:r>
              <a:rPr lang="ru-RU" sz="3600" dirty="0" err="1"/>
              <a:t>мостів</a:t>
            </a:r>
            <a:r>
              <a:rPr lang="ru-RU" sz="3600" dirty="0"/>
              <a:t> </a:t>
            </a:r>
            <a:r>
              <a:rPr lang="ru-RU" sz="3600" dirty="0" err="1"/>
              <a:t>чи</a:t>
            </a:r>
            <a:r>
              <a:rPr lang="ru-RU" sz="3600" dirty="0"/>
              <a:t> </a:t>
            </a:r>
            <a:r>
              <a:rPr lang="ru-RU" sz="3600" dirty="0" err="1"/>
              <a:t>естакад</a:t>
            </a:r>
            <a:r>
              <a:rPr lang="ru-RU" sz="3600" dirty="0"/>
              <a:t>, </a:t>
            </a:r>
            <a:r>
              <a:rPr lang="ru-RU" sz="3600" dirty="0" err="1"/>
              <a:t>тільки</a:t>
            </a:r>
            <a:r>
              <a:rPr lang="ru-RU" sz="3600" dirty="0"/>
              <a:t> </a:t>
            </a:r>
            <a:r>
              <a:rPr lang="ru-RU" sz="3600" dirty="0" err="1"/>
              <a:t>призначені</a:t>
            </a:r>
            <a:r>
              <a:rPr lang="ru-RU" sz="3600" dirty="0"/>
              <a:t> вони не для </a:t>
            </a:r>
            <a:r>
              <a:rPr lang="ru-RU" sz="3600" dirty="0" err="1"/>
              <a:t>проїзду</a:t>
            </a:r>
            <a:r>
              <a:rPr lang="ru-RU" sz="3600" dirty="0"/>
              <a:t>, а </a:t>
            </a:r>
            <a:r>
              <a:rPr lang="ru-RU" sz="3600" dirty="0">
                <a:solidFill>
                  <a:srgbClr val="FF0000"/>
                </a:solidFill>
              </a:rPr>
              <a:t>для </a:t>
            </a:r>
            <a:r>
              <a:rPr lang="ru-RU" sz="3600" dirty="0" err="1">
                <a:solidFill>
                  <a:srgbClr val="FF0000"/>
                </a:solidFill>
              </a:rPr>
              <a:t>подачі</a:t>
            </a:r>
            <a:r>
              <a:rPr lang="ru-RU" sz="3600" dirty="0">
                <a:solidFill>
                  <a:srgbClr val="FF0000"/>
                </a:solidFill>
              </a:rPr>
              <a:t> води</a:t>
            </a:r>
            <a:r>
              <a:rPr lang="ru-RU" sz="3600" dirty="0"/>
              <a:t>. На таких мостах </a:t>
            </a:r>
            <a:r>
              <a:rPr lang="ru-RU" sz="3600" dirty="0" err="1">
                <a:solidFill>
                  <a:srgbClr val="FF0000"/>
                </a:solidFill>
              </a:rPr>
              <a:t>встановлюють</a:t>
            </a:r>
            <a:r>
              <a:rPr lang="ru-RU" sz="3600" dirty="0">
                <a:solidFill>
                  <a:srgbClr val="FF0000"/>
                </a:solidFill>
              </a:rPr>
              <a:t> труби </a:t>
            </a:r>
            <a:r>
              <a:rPr lang="ru-RU" sz="3600" dirty="0" err="1">
                <a:solidFill>
                  <a:srgbClr val="FF0000"/>
                </a:solidFill>
              </a:rPr>
              <a:t>або</a:t>
            </a:r>
            <a:r>
              <a:rPr lang="ru-RU" sz="3600" dirty="0">
                <a:solidFill>
                  <a:srgbClr val="FF0000"/>
                </a:solidFill>
              </a:rPr>
              <a:t> канали</a:t>
            </a:r>
            <a:r>
              <a:rPr lang="ru-RU" sz="3600" dirty="0"/>
              <a:t>, </a:t>
            </a:r>
            <a:r>
              <a:rPr lang="ru-RU" sz="3600" dirty="0" err="1"/>
              <a:t>якими</a:t>
            </a:r>
            <a:r>
              <a:rPr lang="ru-RU" sz="3600" dirty="0"/>
              <a:t> вода </a:t>
            </a:r>
            <a:r>
              <a:rPr lang="ru-RU" sz="3600" dirty="0" err="1"/>
              <a:t>доставляється</a:t>
            </a:r>
            <a:r>
              <a:rPr lang="ru-RU" sz="3600" dirty="0"/>
              <a:t> в </a:t>
            </a:r>
            <a:r>
              <a:rPr lang="ru-RU" sz="3600" dirty="0" err="1"/>
              <a:t>населені</a:t>
            </a:r>
            <a:r>
              <a:rPr lang="ru-RU" sz="3600" dirty="0"/>
              <a:t> </a:t>
            </a:r>
            <a:r>
              <a:rPr lang="ru-RU" sz="3600" dirty="0" err="1"/>
              <a:t>пункти</a:t>
            </a:r>
            <a:r>
              <a:rPr lang="ru-RU" sz="3600" dirty="0"/>
              <a:t>, </a:t>
            </a:r>
            <a:r>
              <a:rPr lang="ru-RU" sz="3600" dirty="0" err="1"/>
              <a:t>зрошувальні</a:t>
            </a:r>
            <a:r>
              <a:rPr lang="ru-RU" sz="3600" dirty="0"/>
              <a:t> </a:t>
            </a:r>
            <a:r>
              <a:rPr lang="ru-RU" sz="3600" dirty="0" err="1"/>
              <a:t>системи</a:t>
            </a:r>
            <a:r>
              <a:rPr lang="ru-RU" sz="3600" dirty="0"/>
              <a:t> </a:t>
            </a:r>
            <a:r>
              <a:rPr lang="ru-RU" sz="3600" dirty="0" err="1"/>
              <a:t>гідроенергетичних</a:t>
            </a:r>
            <a:r>
              <a:rPr lang="ru-RU" sz="3600" dirty="0"/>
              <a:t> установок. </a:t>
            </a:r>
            <a:r>
              <a:rPr lang="ru-RU" sz="3600" dirty="0" err="1">
                <a:solidFill>
                  <a:srgbClr val="0070C0"/>
                </a:solidFill>
              </a:rPr>
              <a:t>Будувати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ці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приголомшливі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грандіозні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споруди</a:t>
            </a:r>
            <a:r>
              <a:rPr lang="ru-RU" sz="3600" dirty="0">
                <a:solidFill>
                  <a:srgbClr val="0070C0"/>
                </a:solidFill>
              </a:rPr>
              <a:t> почали </a:t>
            </a:r>
            <a:r>
              <a:rPr lang="ru-RU" sz="3600" dirty="0" err="1">
                <a:solidFill>
                  <a:srgbClr val="0070C0"/>
                </a:solidFill>
              </a:rPr>
              <a:t>ще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b="1" dirty="0">
                <a:solidFill>
                  <a:srgbClr val="0070C0"/>
                </a:solidFill>
              </a:rPr>
              <a:t>у другому </a:t>
            </a:r>
            <a:r>
              <a:rPr lang="ru-RU" sz="3600" b="1" dirty="0" err="1">
                <a:solidFill>
                  <a:srgbClr val="0070C0"/>
                </a:solidFill>
              </a:rPr>
              <a:t>тисячолітті</a:t>
            </a:r>
            <a:r>
              <a:rPr lang="ru-RU" sz="3600" b="1" dirty="0">
                <a:solidFill>
                  <a:srgbClr val="0070C0"/>
                </a:solidFill>
              </a:rPr>
              <a:t> до </a:t>
            </a:r>
            <a:r>
              <a:rPr lang="ru-RU" sz="3600" b="1" dirty="0" err="1">
                <a:solidFill>
                  <a:srgbClr val="0070C0"/>
                </a:solidFill>
              </a:rPr>
              <a:t>нашої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ери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жителі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Стародавнього</a:t>
            </a:r>
            <a:r>
              <a:rPr lang="ru-RU" sz="3600" dirty="0">
                <a:solidFill>
                  <a:srgbClr val="0070C0"/>
                </a:solidFill>
              </a:rPr>
              <a:t> Сходу і в 700-х роках до </a:t>
            </a:r>
            <a:r>
              <a:rPr lang="ru-RU" sz="3600" dirty="0" err="1">
                <a:solidFill>
                  <a:srgbClr val="0070C0"/>
                </a:solidFill>
              </a:rPr>
              <a:t>нашої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ери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стародавні</a:t>
            </a:r>
            <a:r>
              <a:rPr lang="ru-RU" sz="3600" dirty="0">
                <a:solidFill>
                  <a:srgbClr val="0070C0"/>
                </a:solidFill>
              </a:rPr>
              <a:t> греки. </a:t>
            </a:r>
            <a:r>
              <a:rPr lang="ru-RU" sz="3600" dirty="0"/>
              <a:t>У </a:t>
            </a:r>
            <a:r>
              <a:rPr lang="ru-RU" sz="3600" dirty="0" err="1"/>
              <a:t>світі</a:t>
            </a:r>
            <a:r>
              <a:rPr lang="ru-RU" sz="3600" dirty="0"/>
              <a:t> </a:t>
            </a:r>
            <a:r>
              <a:rPr lang="ru-RU" sz="3600" dirty="0" err="1"/>
              <a:t>можна</a:t>
            </a:r>
            <a:r>
              <a:rPr lang="ru-RU" sz="3600" dirty="0"/>
              <a:t> </a:t>
            </a:r>
            <a:r>
              <a:rPr lang="ru-RU" sz="3600" dirty="0" err="1"/>
              <a:t>зустріти</a:t>
            </a:r>
            <a:r>
              <a:rPr lang="ru-RU" sz="3600" dirty="0"/>
              <a:t> </a:t>
            </a:r>
            <a:r>
              <a:rPr lang="ru-RU" sz="3600" dirty="0" err="1"/>
              <a:t>настільки</a:t>
            </a:r>
            <a:r>
              <a:rPr lang="ru-RU" sz="3600" dirty="0"/>
              <a:t> </a:t>
            </a:r>
            <a:r>
              <a:rPr lang="ru-RU" sz="3600" dirty="0" err="1"/>
              <a:t>величезні</a:t>
            </a:r>
            <a:r>
              <a:rPr lang="ru-RU" sz="3600" dirty="0"/>
              <a:t> акведуки,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/>
              <a:t>ці</a:t>
            </a:r>
            <a:r>
              <a:rPr lang="ru-RU" sz="3600" dirty="0"/>
              <a:t> </a:t>
            </a:r>
            <a:r>
              <a:rPr lang="ru-RU" sz="3600" dirty="0" err="1"/>
              <a:t>будови-гіганти</a:t>
            </a:r>
            <a:r>
              <a:rPr lang="ru-RU" sz="3600" dirty="0"/>
              <a:t> </a:t>
            </a:r>
            <a:r>
              <a:rPr lang="ru-RU" sz="3600" dirty="0" err="1"/>
              <a:t>навіть</a:t>
            </a:r>
            <a:r>
              <a:rPr lang="ru-RU" sz="3600" dirty="0"/>
              <a:t> </a:t>
            </a:r>
            <a:r>
              <a:rPr lang="ru-RU" sz="3600" dirty="0" err="1"/>
              <a:t>використовується</a:t>
            </a:r>
            <a:r>
              <a:rPr lang="ru-RU" sz="3600" dirty="0"/>
              <a:t>, </a:t>
            </a:r>
            <a:r>
              <a:rPr lang="ru-RU" sz="3600" dirty="0" err="1"/>
              <a:t>щоб</a:t>
            </a:r>
            <a:r>
              <a:rPr lang="ru-RU" sz="3600" dirty="0"/>
              <a:t> </a:t>
            </a:r>
            <a:r>
              <a:rPr lang="ru-RU" sz="3600" dirty="0" err="1"/>
              <a:t>пропускати</a:t>
            </a:r>
            <a:r>
              <a:rPr lang="ru-RU" sz="3600" dirty="0"/>
              <a:t> суди, </a:t>
            </a:r>
            <a:r>
              <a:rPr lang="ru-RU" sz="3600" dirty="0" err="1"/>
              <a:t>якщо</a:t>
            </a:r>
            <a:r>
              <a:rPr lang="ru-RU" sz="3600" dirty="0"/>
              <a:t>, </a:t>
            </a:r>
            <a:r>
              <a:rPr lang="ru-RU" sz="3600" dirty="0" err="1"/>
              <a:t>приміром</a:t>
            </a:r>
            <a:r>
              <a:rPr lang="ru-RU" sz="3600" dirty="0"/>
              <a:t>, </a:t>
            </a:r>
            <a:r>
              <a:rPr lang="ru-RU" sz="3600" dirty="0" err="1"/>
              <a:t>судноплавному</a:t>
            </a:r>
            <a:r>
              <a:rPr lang="ru-RU" sz="3600" dirty="0"/>
              <a:t> каналу </a:t>
            </a:r>
            <a:r>
              <a:rPr lang="ru-RU" sz="3600" dirty="0" err="1"/>
              <a:t>потрібно</a:t>
            </a:r>
            <a:r>
              <a:rPr lang="ru-RU" sz="3600" dirty="0"/>
              <a:t> </a:t>
            </a:r>
            <a:r>
              <a:rPr lang="ru-RU" sz="3600" dirty="0" err="1"/>
              <a:t>перетнути</a:t>
            </a:r>
            <a:r>
              <a:rPr lang="ru-RU" sz="3600" dirty="0"/>
              <a:t> долину. 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601620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найбільш захоплюючих акведуків">
            <a:extLst>
              <a:ext uri="{FF2B5EF4-FFF2-40B4-BE49-F238E27FC236}">
                <a16:creationId xmlns:a16="http://schemas.microsoft.com/office/drawing/2014/main" id="{CEB14B68-C27F-4373-9692-C8CC20D25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5" y="1231571"/>
            <a:ext cx="8277287" cy="54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52F45-1FF8-44E8-9E01-FDB0D81DFB91}"/>
              </a:ext>
            </a:extLst>
          </p:cNvPr>
          <p:cNvSpPr txBox="1"/>
          <p:nvPr/>
        </p:nvSpPr>
        <p:spPr>
          <a:xfrm>
            <a:off x="2981587" y="215909"/>
            <a:ext cx="60946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 err="1">
                <a:solidFill>
                  <a:srgbClr val="FF0000"/>
                </a:solidFill>
              </a:rPr>
              <a:t>Сеговія</a:t>
            </a:r>
            <a:r>
              <a:rPr lang="uk-UA" sz="6000" b="1" dirty="0">
                <a:solidFill>
                  <a:srgbClr val="FF0000"/>
                </a:solidFill>
              </a:rPr>
              <a:t> (Іспанія)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A8C53-A568-4AC3-A136-2EC3981A7D7B}"/>
              </a:ext>
            </a:extLst>
          </p:cNvPr>
          <p:cNvSpPr txBox="1"/>
          <p:nvPr/>
        </p:nvSpPr>
        <p:spPr>
          <a:xfrm>
            <a:off x="9157282" y="1897710"/>
            <a:ext cx="22936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</a:rPr>
              <a:t>50 рік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AD846-667D-4E87-9D3D-E8091EEDBA34}"/>
              </a:ext>
            </a:extLst>
          </p:cNvPr>
          <p:cNvSpPr txBox="1"/>
          <p:nvPr/>
        </p:nvSpPr>
        <p:spPr>
          <a:xfrm>
            <a:off x="9292904" y="3694352"/>
            <a:ext cx="22936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</a:rPr>
              <a:t>18 рік</a:t>
            </a:r>
          </a:p>
        </p:txBody>
      </p:sp>
    </p:spTree>
    <p:extLst>
      <p:ext uri="{BB962C8B-B14F-4D97-AF65-F5344CB8AC3E}">
        <p14:creationId xmlns:p14="http://schemas.microsoft.com/office/powerpoint/2010/main" val="201425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852F45-1FF8-44E8-9E01-FDB0D81DFB91}"/>
              </a:ext>
            </a:extLst>
          </p:cNvPr>
          <p:cNvSpPr txBox="1"/>
          <p:nvPr/>
        </p:nvSpPr>
        <p:spPr>
          <a:xfrm>
            <a:off x="3048699" y="73296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 err="1">
                <a:solidFill>
                  <a:srgbClr val="FF0000"/>
                </a:solidFill>
              </a:rPr>
              <a:t>Сеговія</a:t>
            </a:r>
            <a:r>
              <a:rPr lang="uk-UA" sz="3600" b="1" dirty="0">
                <a:solidFill>
                  <a:srgbClr val="FF0000"/>
                </a:solidFill>
              </a:rPr>
              <a:t> (Іспанія)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489FF-776A-4105-9E14-EEE4A19CE48F}"/>
              </a:ext>
            </a:extLst>
          </p:cNvPr>
          <p:cNvSpPr txBox="1"/>
          <p:nvPr/>
        </p:nvSpPr>
        <p:spPr>
          <a:xfrm>
            <a:off x="310393" y="598395"/>
            <a:ext cx="1170264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/>
              <a:t>Довжина </a:t>
            </a:r>
            <a:r>
              <a:rPr lang="uk-UA" sz="3200" dirty="0">
                <a:hlinkClick r:id="rId2" tooltip="Арка"/>
              </a:rPr>
              <a:t>аркової</a:t>
            </a:r>
            <a:r>
              <a:rPr lang="uk-UA" sz="3200" dirty="0"/>
              <a:t> конструкції через яр, а саме за цим показником </a:t>
            </a:r>
            <a:r>
              <a:rPr lang="uk-UA" sz="3200" dirty="0" err="1"/>
              <a:t>сеговійський</a:t>
            </a:r>
            <a:r>
              <a:rPr lang="uk-UA" sz="3200" dirty="0"/>
              <a:t> акведук утримує першість, </a:t>
            </a:r>
            <a:r>
              <a:rPr lang="uk-UA" sz="3200" b="1" dirty="0">
                <a:solidFill>
                  <a:srgbClr val="FF0000"/>
                </a:solidFill>
              </a:rPr>
              <a:t>728 метрів</a:t>
            </a:r>
            <a:r>
              <a:rPr lang="uk-UA" sz="3200" dirty="0"/>
              <a:t>. Вона складається зі 162 арок. Повна довжина водогону </a:t>
            </a:r>
            <a:r>
              <a:rPr lang="uk-UA" sz="3200" dirty="0">
                <a:solidFill>
                  <a:srgbClr val="0070C0"/>
                </a:solidFill>
              </a:rPr>
              <a:t>від річки на </a:t>
            </a:r>
            <a:r>
              <a:rPr lang="uk-UA" sz="3200" dirty="0" err="1">
                <a:solidFill>
                  <a:srgbClr val="0070C0"/>
                </a:solidFill>
              </a:rPr>
              <a:t>Сьєррі</a:t>
            </a:r>
            <a:r>
              <a:rPr lang="uk-UA" sz="3200" dirty="0">
                <a:solidFill>
                  <a:srgbClr val="0070C0"/>
                </a:solidFill>
              </a:rPr>
              <a:t> де </a:t>
            </a:r>
            <a:r>
              <a:rPr lang="uk-UA" sz="3200" dirty="0" err="1">
                <a:solidFill>
                  <a:srgbClr val="0070C0"/>
                </a:solidFill>
              </a:rPr>
              <a:t>Ґуадаррама</a:t>
            </a:r>
            <a:r>
              <a:rPr lang="uk-UA" sz="3200" dirty="0">
                <a:solidFill>
                  <a:srgbClr val="0070C0"/>
                </a:solidFill>
              </a:rPr>
              <a:t> до </a:t>
            </a:r>
            <a:r>
              <a:rPr lang="uk-UA" sz="3200" dirty="0" err="1">
                <a:solidFill>
                  <a:srgbClr val="0070C0"/>
                </a:solidFill>
                <a:hlinkClick r:id="rId3" tooltip="Сегові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Сеговії</a:t>
            </a:r>
            <a:r>
              <a:rPr lang="uk-UA" sz="3200" dirty="0">
                <a:solidFill>
                  <a:srgbClr val="0070C0"/>
                </a:solidFill>
              </a:rPr>
              <a:t> </a:t>
            </a:r>
            <a:r>
              <a:rPr lang="uk-UA" sz="3200" dirty="0"/>
              <a:t>— </a:t>
            </a:r>
            <a:r>
              <a:rPr lang="uk-UA" sz="4400" b="1" dirty="0">
                <a:solidFill>
                  <a:srgbClr val="FF0000"/>
                </a:solidFill>
              </a:rPr>
              <a:t>17 кілометрів</a:t>
            </a:r>
            <a:r>
              <a:rPr lang="uk-UA" sz="3200" dirty="0"/>
              <a:t>. Акведук — це не лише водогін, а й водосховище, де вода відстоювалася перед тим, як потрапити власне до міста. </a:t>
            </a:r>
            <a:r>
              <a:rPr lang="uk-UA" sz="3200" dirty="0">
                <a:solidFill>
                  <a:srgbClr val="0070C0"/>
                </a:solidFill>
              </a:rPr>
              <a:t>Найвищий акведук над площею </a:t>
            </a:r>
            <a:r>
              <a:rPr lang="uk-UA" sz="3200" dirty="0" err="1">
                <a:solidFill>
                  <a:srgbClr val="0070C0"/>
                </a:solidFill>
              </a:rPr>
              <a:t>Асогехо</a:t>
            </a:r>
            <a:r>
              <a:rPr lang="uk-UA" sz="3200" dirty="0">
                <a:solidFill>
                  <a:srgbClr val="0070C0"/>
                </a:solidFill>
              </a:rPr>
              <a:t> (</a:t>
            </a:r>
            <a:r>
              <a:rPr lang="en-US" sz="3200" dirty="0" err="1">
                <a:solidFill>
                  <a:srgbClr val="0070C0"/>
                </a:solidFill>
              </a:rPr>
              <a:t>Azoguejo</a:t>
            </a:r>
            <a:r>
              <a:rPr lang="en-US" sz="3200" dirty="0">
                <a:solidFill>
                  <a:srgbClr val="0070C0"/>
                </a:solidFill>
              </a:rPr>
              <a:t>), </a:t>
            </a:r>
            <a:r>
              <a:rPr lang="uk-UA" sz="3200" dirty="0">
                <a:solidFill>
                  <a:srgbClr val="0070C0"/>
                </a:solidFill>
              </a:rPr>
              <a:t>де </a:t>
            </a:r>
            <a:r>
              <a:rPr lang="uk-UA" sz="3200" b="1" dirty="0">
                <a:solidFill>
                  <a:srgbClr val="FF0000"/>
                </a:solidFill>
              </a:rPr>
              <a:t>досягає 28 метрів</a:t>
            </a:r>
            <a:r>
              <a:rPr lang="uk-UA" sz="3200" dirty="0"/>
              <a:t>. Фундамент арок акведука занурено в землю на 6,5 метра. Арковий міст </a:t>
            </a:r>
            <a:r>
              <a:rPr lang="uk-UA" sz="3200" dirty="0">
                <a:solidFill>
                  <a:srgbClr val="0070C0"/>
                </a:solidFill>
              </a:rPr>
              <a:t>збудовано з близько </a:t>
            </a:r>
            <a:r>
              <a:rPr lang="uk-UA" sz="3200" b="1" dirty="0">
                <a:solidFill>
                  <a:srgbClr val="FF0000"/>
                </a:solidFill>
              </a:rPr>
              <a:t>25 тисяч </a:t>
            </a:r>
            <a:r>
              <a:rPr lang="uk-UA" sz="3200" b="1" dirty="0">
                <a:solidFill>
                  <a:srgbClr val="FF0000"/>
                </a:solidFill>
                <a:hlinkClick r:id="rId4" tooltip="Грані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гранітних</a:t>
            </a:r>
            <a:r>
              <a:rPr lang="uk-UA" sz="3200" b="1" dirty="0">
                <a:solidFill>
                  <a:srgbClr val="FF0000"/>
                </a:solidFill>
              </a:rPr>
              <a:t> брил</a:t>
            </a:r>
            <a:r>
              <a:rPr lang="uk-UA" sz="3200" dirty="0"/>
              <a:t>, </a:t>
            </a:r>
            <a:r>
              <a:rPr lang="uk-UA" sz="3200" dirty="0">
                <a:solidFill>
                  <a:srgbClr val="FF0000"/>
                </a:solidFill>
              </a:rPr>
              <a:t>з'єднаних лише силою тяжіння</a:t>
            </a:r>
            <a:r>
              <a:rPr lang="uk-UA" sz="3200" dirty="0"/>
              <a:t>. Можливо, саме це пояснює довговічність моста, бо великі </a:t>
            </a:r>
            <a:r>
              <a:rPr lang="uk-UA" sz="3200" b="1" dirty="0">
                <a:solidFill>
                  <a:srgbClr val="FF0000"/>
                </a:solidFill>
              </a:rPr>
              <a:t>блоки без розчину </a:t>
            </a:r>
            <a:r>
              <a:rPr lang="uk-UA" sz="3200" dirty="0">
                <a:solidFill>
                  <a:srgbClr val="0070C0"/>
                </a:solidFill>
              </a:rPr>
              <a:t>мають певну рухливість </a:t>
            </a:r>
            <a:r>
              <a:rPr lang="uk-UA" sz="3200" dirty="0"/>
              <a:t>і внаслідок цього споруда стійкіша до </a:t>
            </a:r>
            <a:r>
              <a:rPr lang="uk-UA" sz="3200" dirty="0">
                <a:hlinkClick r:id="rId5" tooltip="Землетрус"/>
              </a:rPr>
              <a:t>землетрусів</a:t>
            </a:r>
            <a:r>
              <a:rPr lang="uk-UA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72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5536DA-A3E0-4225-9048-9D08DF510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08"/>
            <a:ext cx="12192000" cy="6650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52F45-1FF8-44E8-9E01-FDB0D81DFB91}"/>
              </a:ext>
            </a:extLst>
          </p:cNvPr>
          <p:cNvSpPr txBox="1"/>
          <p:nvPr/>
        </p:nvSpPr>
        <p:spPr>
          <a:xfrm>
            <a:off x="377505" y="73296"/>
            <a:ext cx="11467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FF0000"/>
                </a:solidFill>
              </a:rPr>
              <a:t>La Granja de San Ildefonso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dirty="0" err="1">
                <a:solidFill>
                  <a:srgbClr val="FF0000"/>
                </a:solidFill>
              </a:rPr>
              <a:t>до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b="1" dirty="0">
                <a:solidFill>
                  <a:srgbClr val="FF0000"/>
                </a:solidFill>
              </a:rPr>
              <a:t>Acueducto de Segovia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31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8C5969C55EE434FAF1A177A5CFACFA7" ma:contentTypeVersion="6" ma:contentTypeDescription="Створення нового документа." ma:contentTypeScope="" ma:versionID="ce6c84b058dc497d9c50549f8c8b12e0">
  <xsd:schema xmlns:xsd="http://www.w3.org/2001/XMLSchema" xmlns:xs="http://www.w3.org/2001/XMLSchema" xmlns:p="http://schemas.microsoft.com/office/2006/metadata/properties" xmlns:ns3="e6328ca1-3e29-4b63-928b-ef5ac3870f09" xmlns:ns4="1efc04c8-f1ab-4a5c-a1a2-b814da48fab6" targetNamespace="http://schemas.microsoft.com/office/2006/metadata/properties" ma:root="true" ma:fieldsID="e96a710c266226364efb2b969ed054e0" ns3:_="" ns4:_="">
    <xsd:import namespace="e6328ca1-3e29-4b63-928b-ef5ac3870f09"/>
    <xsd:import namespace="1efc04c8-f1ab-4a5c-a1a2-b814da48fa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328ca1-3e29-4b63-928b-ef5ac3870f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fc04c8-f1ab-4a5c-a1a2-b814da48fa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Спільний доступ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Відомості про тих, хто має доступ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Геш підказки про спільний доступ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2EF3AB-585A-4F27-88B0-2243FCED09BC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efc04c8-f1ab-4a5c-a1a2-b814da48fab6"/>
    <ds:schemaRef ds:uri="http://www.w3.org/XML/1998/namespace"/>
    <ds:schemaRef ds:uri="http://purl.org/dc/terms/"/>
    <ds:schemaRef ds:uri="http://schemas.microsoft.com/office/2006/metadata/properties"/>
    <ds:schemaRef ds:uri="e6328ca1-3e29-4b63-928b-ef5ac3870f09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8EA201F-0DD1-499C-88A4-D8BC811D63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A4D05B-7508-498D-A2CE-0A0444B212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328ca1-3e29-4b63-928b-ef5ac3870f09"/>
    <ds:schemaRef ds:uri="1efc04c8-f1ab-4a5c-a1a2-b814da48fa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1431</Words>
  <Application>Microsoft Office PowerPoint</Application>
  <PresentationFormat>Широкий екран</PresentationFormat>
  <Paragraphs>76</Paragraphs>
  <Slides>34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new athena unicode</vt:lpstr>
      <vt:lpstr>palatino linotype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Копаниця Юрій Дмитрович</dc:creator>
  <cp:lastModifiedBy>Копаниця Юрій Дмитрович</cp:lastModifiedBy>
  <cp:revision>6</cp:revision>
  <dcterms:created xsi:type="dcterms:W3CDTF">2022-02-13T21:52:46Z</dcterms:created>
  <dcterms:modified xsi:type="dcterms:W3CDTF">2026-02-17T23:19:21Z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0x01010098C5969C55EE434FAF1A177A5CFACFA7</vt:lpwstr>
  </property>
</Properties>
</file>